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2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3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4.xml" ContentType="application/vnd.openxmlformats-officedocument.theme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1" r:id="rId2"/>
    <p:sldMasterId id="2147483763" r:id="rId3"/>
    <p:sldMasterId id="2147483773" r:id="rId4"/>
    <p:sldMasterId id="2147483781" r:id="rId5"/>
  </p:sldMasterIdLst>
  <p:notesMasterIdLst>
    <p:notesMasterId r:id="rId20"/>
  </p:notesMasterIdLst>
  <p:handoutMasterIdLst>
    <p:handoutMasterId r:id="rId21"/>
  </p:handoutMasterIdLst>
  <p:sldIdLst>
    <p:sldId id="256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CC"/>
    <a:srgbClr val="D60093"/>
    <a:srgbClr val="009900"/>
    <a:srgbClr val="66FF33"/>
    <a:srgbClr val="0066CC"/>
    <a:srgbClr val="FF3399"/>
    <a:srgbClr val="008000"/>
    <a:srgbClr val="996600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 autoAdjust="0"/>
    <p:restoredTop sz="95071" autoAdjust="0"/>
  </p:normalViewPr>
  <p:slideViewPr>
    <p:cSldViewPr>
      <p:cViewPr varScale="1">
        <p:scale>
          <a:sx n="111" d="100"/>
          <a:sy n="111" d="100"/>
        </p:scale>
        <p:origin x="1782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-124528"/>
    </p:cViewPr>
  </p:sorterViewPr>
  <p:notesViewPr>
    <p:cSldViewPr>
      <p:cViewPr varScale="1">
        <p:scale>
          <a:sx n="60" d="100"/>
          <a:sy n="60" d="100"/>
        </p:scale>
        <p:origin x="2381" y="6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BB230-9A77-45D9-B87B-7588A7E943F6}" type="datetimeFigureOut">
              <a:rPr lang="en-US" smtClean="0"/>
              <a:t>22/06/2023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127D39-CD8C-4489-ADC8-3D026E5AFF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5998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fif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31618B-1207-4E92-AFB7-598CCF462B36}" type="datetimeFigureOut">
              <a:rPr lang="en-US" smtClean="0"/>
              <a:t>22/06/2023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422BE1-8C13-4E70-BCBA-F4B4A85D4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332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422BE1-8C13-4E70-BCBA-F4B4A85D4A9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97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BB6FF-BF26-4445-9553-BB5C3CADDE7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2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 flip="none"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1580" y="59196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P</a:t>
            </a:r>
            <a:r>
              <a:rPr lang="en-US" sz="2400" b="1" dirty="0" smtClean="0">
                <a:solidFill>
                  <a:schemeClr val="tx1"/>
                </a:solidFill>
              </a:rPr>
              <a:t>: 6297 8417, </a:t>
            </a:r>
            <a:r>
              <a:rPr lang="en-US" sz="2400" b="1" dirty="0" smtClean="0">
                <a:solidFill>
                  <a:srgbClr val="C00000"/>
                </a:solidFill>
              </a:rPr>
              <a:t>F</a:t>
            </a:r>
            <a:r>
              <a:rPr lang="en-US" sz="2400" b="1" dirty="0" smtClean="0">
                <a:solidFill>
                  <a:schemeClr val="tx1"/>
                </a:solidFill>
              </a:rPr>
              <a:t>: 6297</a:t>
            </a:r>
            <a:r>
              <a:rPr lang="en-US" sz="2400" b="1" baseline="0" dirty="0" smtClean="0">
                <a:solidFill>
                  <a:schemeClr val="tx1"/>
                </a:solidFill>
              </a:rPr>
              <a:t> 8617</a:t>
            </a:r>
            <a:r>
              <a:rPr lang="en-US" sz="2400" b="1" dirty="0" smtClean="0">
                <a:solidFill>
                  <a:schemeClr val="tx1"/>
                </a:solidFill>
              </a:rPr>
              <a:t>, </a:t>
            </a:r>
            <a:r>
              <a:rPr lang="en-US" sz="2400" b="1" dirty="0" smtClean="0">
                <a:solidFill>
                  <a:srgbClr val="C00000"/>
                </a:solidFill>
              </a:rPr>
              <a:t>E</a:t>
            </a:r>
            <a:r>
              <a:rPr lang="en-US" sz="2400" b="1" dirty="0" smtClean="0">
                <a:solidFill>
                  <a:schemeClr val="tx1"/>
                </a:solidFill>
              </a:rPr>
              <a:t>:</a:t>
            </a:r>
            <a:r>
              <a:rPr lang="en-US" sz="2400" b="1" baseline="0" dirty="0" smtClean="0">
                <a:solidFill>
                  <a:schemeClr val="tx1"/>
                </a:solidFill>
              </a:rPr>
              <a:t> </a:t>
            </a:r>
            <a:r>
              <a:rPr lang="en-US" sz="2400" b="1" dirty="0" smtClean="0">
                <a:solidFill>
                  <a:schemeClr val="tx1"/>
                </a:solidFill>
              </a:rPr>
              <a:t>training@eversafe.com.sg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3333374" y="6352273"/>
            <a:ext cx="285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www.eversafe.com.sg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08520" y="6453336"/>
            <a:ext cx="8927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dirty="0" smtClean="0"/>
              <a:t>©</a:t>
            </a:r>
            <a:r>
              <a:rPr lang="en-US" sz="1200" b="0" dirty="0" smtClean="0"/>
              <a:t> </a:t>
            </a:r>
            <a:r>
              <a:rPr lang="en-US" sz="1200" b="0" dirty="0" err="1" smtClean="0"/>
              <a:t>Eversafe</a:t>
            </a:r>
            <a:r>
              <a:rPr lang="en-US" sz="1200" b="0" baseline="0" dirty="0" smtClean="0"/>
              <a:t> Academy 2018</a:t>
            </a:r>
            <a:endParaRPr lang="en-US" sz="1200" b="0" dirty="0"/>
          </a:p>
        </p:txBody>
      </p:sp>
      <p:pic>
        <p:nvPicPr>
          <p:cNvPr id="10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 userDrawn="1"/>
        </p:nvSpPr>
        <p:spPr>
          <a:xfrm>
            <a:off x="108520" y="200834"/>
            <a:ext cx="8927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Welcome</a:t>
            </a:r>
            <a:r>
              <a:rPr lang="en-US" sz="4000" b="1" baseline="0" dirty="0" smtClean="0">
                <a:solidFill>
                  <a:schemeClr val="tx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to</a:t>
            </a:r>
            <a:r>
              <a:rPr lang="en-US" sz="4000" b="1" baseline="0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“</a:t>
            </a:r>
            <a:r>
              <a:rPr lang="en-US" sz="4000" b="1" baseline="0" dirty="0" err="1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Eversafe</a:t>
            </a:r>
            <a:r>
              <a:rPr lang="en-US" sz="4000" b="1" baseline="0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en-US" sz="4000" b="1" baseline="0" dirty="0" smtClean="0">
                <a:solidFill>
                  <a:srgbClr val="0070C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Academy</a:t>
            </a:r>
            <a:r>
              <a:rPr lang="en-US" sz="4000" b="1" baseline="0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”</a:t>
            </a:r>
            <a:endParaRPr lang="en-US" sz="4000" b="1" dirty="0">
              <a:solidFill>
                <a:srgbClr val="C0000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6532219" y="836712"/>
            <a:ext cx="2432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Steps</a:t>
            </a:r>
            <a:r>
              <a:rPr lang="en-US" sz="2000" b="1" baseline="0" dirty="0" smtClean="0">
                <a:solidFill>
                  <a:srgbClr val="FF0000"/>
                </a:solidFill>
              </a:rPr>
              <a:t> To Success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87164" y="3068960"/>
            <a:ext cx="8424862" cy="576064"/>
          </a:xfrm>
        </p:spPr>
        <p:txBody>
          <a:bodyPr>
            <a:noAutofit/>
          </a:bodyPr>
          <a:lstStyle>
            <a:lvl1pPr algn="ctr">
              <a:defRPr sz="4000" b="1">
                <a:latin typeface="+mn-lt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95610" y="1484784"/>
            <a:ext cx="8424862" cy="1368152"/>
          </a:xfrm>
        </p:spPr>
        <p:txBody>
          <a:bodyPr>
            <a:noAutofit/>
          </a:bodyPr>
          <a:lstStyle>
            <a:lvl1pPr algn="ctr">
              <a:defRPr sz="4000" b="1">
                <a:latin typeface="+mj-lt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 flip="none"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1580" y="59196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P</a:t>
            </a:r>
            <a:r>
              <a:rPr lang="en-US" sz="2400" b="1" dirty="0" smtClean="0">
                <a:solidFill>
                  <a:prstClr val="black"/>
                </a:solidFill>
              </a:rPr>
              <a:t>: 6297 8417, </a:t>
            </a:r>
            <a:r>
              <a:rPr lang="en-US" sz="2400" b="1" dirty="0" smtClean="0">
                <a:solidFill>
                  <a:srgbClr val="C00000"/>
                </a:solidFill>
              </a:rPr>
              <a:t>F</a:t>
            </a:r>
            <a:r>
              <a:rPr lang="en-US" sz="2400" b="1" dirty="0" smtClean="0">
                <a:solidFill>
                  <a:prstClr val="black"/>
                </a:solidFill>
              </a:rPr>
              <a:t>: 6297 8617, </a:t>
            </a:r>
            <a:r>
              <a:rPr lang="en-US" sz="2400" b="1" dirty="0" smtClean="0">
                <a:solidFill>
                  <a:srgbClr val="C00000"/>
                </a:solidFill>
              </a:rPr>
              <a:t>E</a:t>
            </a:r>
            <a:r>
              <a:rPr lang="en-US" sz="2400" b="1" dirty="0" smtClean="0">
                <a:solidFill>
                  <a:prstClr val="black"/>
                </a:solidFill>
              </a:rPr>
              <a:t>: training@eversafe.com.sg</a:t>
            </a:r>
            <a:endParaRPr lang="en-US" sz="2400" b="1" dirty="0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3333374" y="6352273"/>
            <a:ext cx="285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prstClr val="black"/>
                </a:solidFill>
              </a:rPr>
              <a:t>www.eversafe.com.sg</a:t>
            </a:r>
            <a:endParaRPr lang="en-US" sz="2000" b="1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08520" y="6453336"/>
            <a:ext cx="8927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©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Eversafe</a:t>
            </a:r>
            <a:r>
              <a:rPr lang="en-US" sz="1200" dirty="0" smtClean="0">
                <a:solidFill>
                  <a:prstClr val="black"/>
                </a:solidFill>
              </a:rPr>
              <a:t> Academy 2018</a:t>
            </a:r>
            <a:endParaRPr lang="en-US" sz="1200" dirty="0">
              <a:solidFill>
                <a:prstClr val="black"/>
              </a:solidFill>
            </a:endParaRPr>
          </a:p>
        </p:txBody>
      </p:sp>
      <p:pic>
        <p:nvPicPr>
          <p:cNvPr id="10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 userDrawn="1"/>
        </p:nvSpPr>
        <p:spPr>
          <a:xfrm>
            <a:off x="108520" y="200834"/>
            <a:ext cx="8927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prstClr val="black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Welcome to</a:t>
            </a:r>
            <a:r>
              <a:rPr lang="en-US" sz="4000" b="1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“</a:t>
            </a:r>
            <a:r>
              <a:rPr lang="en-US" sz="4000" b="1" dirty="0" err="1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Eversafe</a:t>
            </a:r>
            <a:r>
              <a:rPr lang="en-US" sz="4000" b="1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en-US" sz="4000" b="1" dirty="0" smtClean="0">
                <a:solidFill>
                  <a:srgbClr val="0070C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Academy</a:t>
            </a:r>
            <a:r>
              <a:rPr lang="en-US" sz="4000" b="1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”</a:t>
            </a:r>
            <a:endParaRPr lang="en-US" sz="4000" b="1" dirty="0">
              <a:solidFill>
                <a:srgbClr val="C0000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6532219" y="836712"/>
            <a:ext cx="2432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Steps To Success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87164" y="3068960"/>
            <a:ext cx="8424862" cy="576064"/>
          </a:xfrm>
        </p:spPr>
        <p:txBody>
          <a:bodyPr>
            <a:noAutofit/>
          </a:bodyPr>
          <a:lstStyle>
            <a:lvl1pPr algn="ctr">
              <a:defRPr sz="4000" b="1">
                <a:latin typeface="+mn-lt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95610" y="1484784"/>
            <a:ext cx="8424862" cy="1368152"/>
          </a:xfrm>
        </p:spPr>
        <p:txBody>
          <a:bodyPr>
            <a:noAutofit/>
          </a:bodyPr>
          <a:lstStyle>
            <a:lvl1pPr algn="ctr">
              <a:defRPr sz="4000" b="1">
                <a:latin typeface="+mj-lt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682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172400" y="6356498"/>
            <a:ext cx="874440" cy="456878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3635896" y="6402814"/>
            <a:ext cx="2592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© </a:t>
            </a:r>
            <a:r>
              <a:rPr lang="en-US" sz="1600" dirty="0" err="1" smtClean="0">
                <a:solidFill>
                  <a:prstClr val="black"/>
                </a:solidFill>
              </a:rPr>
              <a:t>Eversafe</a:t>
            </a:r>
            <a:r>
              <a:rPr lang="en-US" sz="1600" dirty="0" smtClean="0">
                <a:solidFill>
                  <a:prstClr val="black"/>
                </a:solidFill>
              </a:rPr>
              <a:t> Academy 2018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6792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0767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5123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028384" y="6453336"/>
            <a:ext cx="1018456" cy="302989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3203848" y="6453336"/>
            <a:ext cx="2880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© </a:t>
            </a:r>
            <a:r>
              <a:rPr lang="en-US" sz="1600" dirty="0" err="1" smtClean="0">
                <a:solidFill>
                  <a:prstClr val="black"/>
                </a:solidFill>
              </a:rPr>
              <a:t>Eversafe</a:t>
            </a:r>
            <a:r>
              <a:rPr lang="en-US" sz="1600" dirty="0" smtClean="0">
                <a:solidFill>
                  <a:prstClr val="black"/>
                </a:solidFill>
              </a:rPr>
              <a:t> Academy 2018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68313" y="333375"/>
            <a:ext cx="8064500" cy="1295400"/>
          </a:xfrm>
        </p:spPr>
        <p:txBody>
          <a:bodyPr>
            <a:normAutofit/>
          </a:bodyPr>
          <a:lstStyle>
            <a:lvl1pPr algn="ctr">
              <a:defRPr sz="3600" b="1"/>
            </a:lvl1pPr>
            <a:lvl2pPr algn="ctr">
              <a:defRPr b="1"/>
            </a:lvl2pPr>
            <a:lvl3pPr algn="ctr">
              <a:defRPr b="1"/>
            </a:lvl3pPr>
            <a:lvl4pPr algn="ctr">
              <a:defRPr b="1"/>
            </a:lvl4pPr>
            <a:lvl5pPr algn="ctr">
              <a:defRPr b="1"/>
            </a:lvl5pPr>
          </a:lstStyle>
          <a:p>
            <a:pPr lvl="0"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68313" y="1773239"/>
            <a:ext cx="8064500" cy="2591866"/>
          </a:xfrm>
        </p:spPr>
        <p:txBody>
          <a:bodyPr>
            <a:normAutofit/>
          </a:bodyPr>
          <a:lstStyle>
            <a:lvl1pPr algn="ctr"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910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5407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gradFill flip="none"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316416" y="6381328"/>
            <a:ext cx="757483" cy="456878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267744" y="6453336"/>
            <a:ext cx="482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© </a:t>
            </a:r>
            <a:r>
              <a:rPr lang="en-US" sz="1600" dirty="0" err="1" smtClean="0">
                <a:solidFill>
                  <a:prstClr val="black"/>
                </a:solidFill>
              </a:rPr>
              <a:t>Eversafe</a:t>
            </a:r>
            <a:r>
              <a:rPr lang="en-US" sz="1600" dirty="0" smtClean="0">
                <a:solidFill>
                  <a:prstClr val="black"/>
                </a:solidFill>
              </a:rPr>
              <a:t> Academy 2018</a:t>
            </a:r>
            <a:endParaRPr lang="en-US" sz="1600" dirty="0">
              <a:solidFill>
                <a:prstClr val="black"/>
              </a:solidFill>
            </a:endParaRPr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 pitchFamily="34" charset="0"/>
              </a:endParaRPr>
            </a:p>
          </p:txBody>
        </p:sp>
      </p:grpSp>
      <p:sp>
        <p:nvSpPr>
          <p:cNvPr id="13" name="TextBox 12"/>
          <p:cNvSpPr txBox="1"/>
          <p:nvPr userDrawn="1"/>
        </p:nvSpPr>
        <p:spPr>
          <a:xfrm>
            <a:off x="0" y="59492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P</a:t>
            </a:r>
            <a:r>
              <a:rPr lang="en-US" sz="2400" b="1" dirty="0" smtClean="0">
                <a:solidFill>
                  <a:prstClr val="black"/>
                </a:solidFill>
              </a:rPr>
              <a:t>: 6297 8417, </a:t>
            </a:r>
            <a:r>
              <a:rPr lang="en-US" sz="2400" b="1" dirty="0" smtClean="0">
                <a:solidFill>
                  <a:srgbClr val="C00000"/>
                </a:solidFill>
              </a:rPr>
              <a:t>F</a:t>
            </a:r>
            <a:r>
              <a:rPr lang="en-US" sz="2400" b="1" dirty="0" smtClean="0">
                <a:solidFill>
                  <a:prstClr val="black"/>
                </a:solidFill>
              </a:rPr>
              <a:t>: 6297 8617, </a:t>
            </a:r>
            <a:r>
              <a:rPr lang="en-US" sz="2400" b="1" dirty="0" smtClean="0">
                <a:solidFill>
                  <a:srgbClr val="C00000"/>
                </a:solidFill>
              </a:rPr>
              <a:t>E</a:t>
            </a:r>
            <a:r>
              <a:rPr lang="en-US" sz="2400" b="1" dirty="0" smtClean="0">
                <a:solidFill>
                  <a:prstClr val="black"/>
                </a:solidFill>
              </a:rPr>
              <a:t>: training@eversafe.com.sg</a:t>
            </a:r>
            <a:endParaRPr lang="en-US" sz="2400" b="1" dirty="0">
              <a:solidFill>
                <a:prstClr val="black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5487615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prstClr val="black"/>
                </a:solidFill>
              </a:rPr>
              <a:t>www.eversafe.com.sg</a:t>
            </a:r>
            <a:endParaRPr lang="en-US" sz="2400" b="1" dirty="0">
              <a:solidFill>
                <a:prstClr val="black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7544" y="404664"/>
            <a:ext cx="8208144" cy="1664177"/>
          </a:xfrm>
        </p:spPr>
        <p:txBody>
          <a:bodyPr>
            <a:noAutofit/>
          </a:bodyPr>
          <a:lstStyle>
            <a:lvl1pPr algn="ctr">
              <a:defRPr sz="4400" b="1"/>
            </a:lvl1pPr>
            <a:lvl2pPr algn="ctr">
              <a:defRPr sz="4400" b="1"/>
            </a:lvl2pPr>
            <a:lvl3pPr algn="ctr">
              <a:defRPr sz="4400" b="1"/>
            </a:lvl3pPr>
            <a:lvl4pPr algn="ctr">
              <a:defRPr sz="4400" b="1"/>
            </a:lvl4pPr>
            <a:lvl5pPr algn="ctr">
              <a:defRPr sz="4400" b="1"/>
            </a:lvl5pPr>
          </a:lstStyle>
          <a:p>
            <a:pPr lvl="0"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468313" y="2205038"/>
            <a:ext cx="8207375" cy="1439862"/>
          </a:xfrm>
        </p:spPr>
        <p:txBody>
          <a:bodyPr>
            <a:noAutofit/>
          </a:bodyPr>
          <a:lstStyle>
            <a:lvl1pPr algn="ctr">
              <a:defRPr sz="4000" b="1"/>
            </a:lvl1pPr>
            <a:lvl2pPr algn="ctr">
              <a:defRPr sz="4000" b="1"/>
            </a:lvl2pPr>
            <a:lvl3pPr algn="ctr">
              <a:defRPr sz="4000" b="1"/>
            </a:lvl3pPr>
            <a:lvl4pPr algn="ctr">
              <a:defRPr sz="4000" b="1"/>
            </a:lvl4pPr>
            <a:lvl5pPr algn="ctr">
              <a:defRPr sz="4000" b="1"/>
            </a:lvl5pPr>
          </a:lstStyle>
          <a:p>
            <a:pPr lvl="0"/>
            <a:endParaRPr lang="en-US" dirty="0"/>
          </a:p>
        </p:txBody>
      </p:sp>
      <p:pic>
        <p:nvPicPr>
          <p:cNvPr id="15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732" y="4023661"/>
            <a:ext cx="5400600" cy="192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309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2369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latin typeface="Arial" pitchFamily="34" charset="0"/>
              </a:defRPr>
            </a:lvl2pPr>
            <a:lvl3pPr>
              <a:defRPr>
                <a:latin typeface="Arial" pitchFamily="34" charset="0"/>
              </a:defRPr>
            </a:lvl3pPr>
            <a:lvl4pPr>
              <a:defRPr>
                <a:latin typeface="Arial" pitchFamily="34" charset="0"/>
              </a:defRPr>
            </a:lvl4pPr>
            <a:lvl5pPr>
              <a:defRPr>
                <a:latin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172238-160F-4F6D-9082-9E4C2B6379E2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1849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46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705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172400" y="6356498"/>
            <a:ext cx="874440" cy="456878"/>
          </a:xfrm>
        </p:spPr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3635896" y="6402814"/>
            <a:ext cx="2592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© </a:t>
            </a:r>
            <a:r>
              <a:rPr lang="en-US" sz="1600" dirty="0" err="1" smtClean="0"/>
              <a:t>Eversafe</a:t>
            </a:r>
            <a:r>
              <a:rPr lang="en-US" sz="1600" dirty="0" smtClean="0"/>
              <a:t> Academy</a:t>
            </a:r>
            <a:r>
              <a:rPr lang="en-US" sz="1600" baseline="0" dirty="0" smtClean="0"/>
              <a:t> 2018</a:t>
            </a:r>
            <a:endParaRPr lang="en-US" sz="1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6792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1059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57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950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404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0672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35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878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5543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82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321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4167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080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995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51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220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69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114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930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5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93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6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623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7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126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1215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028384" y="6453336"/>
            <a:ext cx="1018456" cy="302989"/>
          </a:xfrm>
        </p:spPr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3203848" y="6453336"/>
            <a:ext cx="2880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© </a:t>
            </a:r>
            <a:r>
              <a:rPr lang="en-US" sz="1600" dirty="0" err="1" smtClean="0"/>
              <a:t>Eversafe</a:t>
            </a:r>
            <a:r>
              <a:rPr lang="en-US" sz="1600" dirty="0" smtClean="0"/>
              <a:t> Academy </a:t>
            </a:r>
            <a:r>
              <a:rPr lang="en-US" sz="1600" baseline="0" dirty="0" smtClean="0"/>
              <a:t>2018</a:t>
            </a:r>
            <a:endParaRPr lang="en-US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68313" y="333375"/>
            <a:ext cx="8064500" cy="1295400"/>
          </a:xfrm>
        </p:spPr>
        <p:txBody>
          <a:bodyPr>
            <a:normAutofit/>
          </a:bodyPr>
          <a:lstStyle>
            <a:lvl1pPr algn="ctr">
              <a:defRPr sz="3600" b="1"/>
            </a:lvl1pPr>
            <a:lvl2pPr algn="ctr">
              <a:defRPr b="1"/>
            </a:lvl2pPr>
            <a:lvl3pPr algn="ctr">
              <a:defRPr b="1"/>
            </a:lvl3pPr>
            <a:lvl4pPr algn="ctr">
              <a:defRPr b="1"/>
            </a:lvl4pPr>
            <a:lvl5pPr algn="ctr">
              <a:defRPr b="1"/>
            </a:lvl5pPr>
          </a:lstStyle>
          <a:p>
            <a:pPr lvl="0"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68313" y="1773239"/>
            <a:ext cx="8064500" cy="2591866"/>
          </a:xfrm>
        </p:spPr>
        <p:txBody>
          <a:bodyPr>
            <a:normAutofit/>
          </a:bodyPr>
          <a:lstStyle>
            <a:lvl1pPr algn="ctr"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25426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9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12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0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166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048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663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6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8795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7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09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8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099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9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66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0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4301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1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00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7837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2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285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3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052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4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940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0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679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8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99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9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334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1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533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2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847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3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948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4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169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gradFill flip="none"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316416" y="6381328"/>
            <a:ext cx="757483" cy="456878"/>
          </a:xfrm>
        </p:spPr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67744" y="6453336"/>
            <a:ext cx="482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© </a:t>
            </a:r>
            <a:r>
              <a:rPr lang="en-US" sz="1600" dirty="0" err="1" smtClean="0"/>
              <a:t>Eversafe</a:t>
            </a:r>
            <a:r>
              <a:rPr lang="en-US" sz="1600" baseline="0" dirty="0" smtClean="0"/>
              <a:t> Academy 2018</a:t>
            </a:r>
            <a:endParaRPr lang="en-US" sz="1600" dirty="0"/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alibri" pitchFamily="34" charset="0"/>
              </a:endParaRPr>
            </a:p>
          </p:txBody>
        </p:sp>
      </p:grpSp>
      <p:sp>
        <p:nvSpPr>
          <p:cNvPr id="13" name="TextBox 12"/>
          <p:cNvSpPr txBox="1"/>
          <p:nvPr userDrawn="1"/>
        </p:nvSpPr>
        <p:spPr>
          <a:xfrm>
            <a:off x="0" y="59492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P</a:t>
            </a:r>
            <a:r>
              <a:rPr lang="en-US" sz="2400" b="1" dirty="0" smtClean="0">
                <a:solidFill>
                  <a:schemeClr val="tx1"/>
                </a:solidFill>
              </a:rPr>
              <a:t>: 6297 8417, </a:t>
            </a:r>
            <a:r>
              <a:rPr lang="en-US" sz="2400" b="1" dirty="0" smtClean="0">
                <a:solidFill>
                  <a:srgbClr val="C00000"/>
                </a:solidFill>
              </a:rPr>
              <a:t>F</a:t>
            </a:r>
            <a:r>
              <a:rPr lang="en-US" sz="2400" b="1" dirty="0" smtClean="0">
                <a:solidFill>
                  <a:schemeClr val="tx1"/>
                </a:solidFill>
              </a:rPr>
              <a:t>: 6297</a:t>
            </a:r>
            <a:r>
              <a:rPr lang="en-US" sz="2400" b="1" baseline="0" dirty="0" smtClean="0">
                <a:solidFill>
                  <a:schemeClr val="tx1"/>
                </a:solidFill>
              </a:rPr>
              <a:t> 8617</a:t>
            </a:r>
            <a:r>
              <a:rPr lang="en-US" sz="2400" b="1" dirty="0" smtClean="0">
                <a:solidFill>
                  <a:schemeClr val="tx1"/>
                </a:solidFill>
              </a:rPr>
              <a:t>, </a:t>
            </a:r>
            <a:r>
              <a:rPr lang="en-US" sz="2400" b="1" dirty="0" smtClean="0">
                <a:solidFill>
                  <a:srgbClr val="C00000"/>
                </a:solidFill>
              </a:rPr>
              <a:t>E</a:t>
            </a:r>
            <a:r>
              <a:rPr lang="en-US" sz="2400" b="1" dirty="0" smtClean="0">
                <a:solidFill>
                  <a:schemeClr val="tx1"/>
                </a:solidFill>
              </a:rPr>
              <a:t>:</a:t>
            </a:r>
            <a:r>
              <a:rPr lang="en-US" sz="2400" b="1" baseline="0" dirty="0" smtClean="0">
                <a:solidFill>
                  <a:schemeClr val="tx1"/>
                </a:solidFill>
              </a:rPr>
              <a:t> </a:t>
            </a:r>
            <a:r>
              <a:rPr lang="en-US" sz="2400" b="1" dirty="0" smtClean="0">
                <a:solidFill>
                  <a:schemeClr val="tx1"/>
                </a:solidFill>
              </a:rPr>
              <a:t>training@eversafe.com.sg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5487615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www.eversafe.com.sg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7544" y="404664"/>
            <a:ext cx="8208144" cy="1664177"/>
          </a:xfrm>
        </p:spPr>
        <p:txBody>
          <a:bodyPr>
            <a:noAutofit/>
          </a:bodyPr>
          <a:lstStyle>
            <a:lvl1pPr algn="ctr">
              <a:defRPr sz="4400" b="1"/>
            </a:lvl1pPr>
            <a:lvl2pPr algn="ctr">
              <a:defRPr sz="4400" b="1"/>
            </a:lvl2pPr>
            <a:lvl3pPr algn="ctr">
              <a:defRPr sz="4400" b="1"/>
            </a:lvl3pPr>
            <a:lvl4pPr algn="ctr">
              <a:defRPr sz="4400" b="1"/>
            </a:lvl4pPr>
            <a:lvl5pPr algn="ctr">
              <a:defRPr sz="4400" b="1"/>
            </a:lvl5pPr>
          </a:lstStyle>
          <a:p>
            <a:pPr lvl="0"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468313" y="2205038"/>
            <a:ext cx="8207375" cy="1439862"/>
          </a:xfrm>
        </p:spPr>
        <p:txBody>
          <a:bodyPr>
            <a:noAutofit/>
          </a:bodyPr>
          <a:lstStyle>
            <a:lvl1pPr algn="ctr">
              <a:defRPr sz="4000" b="1"/>
            </a:lvl1pPr>
            <a:lvl2pPr algn="ctr">
              <a:defRPr sz="4000" b="1"/>
            </a:lvl2pPr>
            <a:lvl3pPr algn="ctr">
              <a:defRPr sz="4000" b="1"/>
            </a:lvl3pPr>
            <a:lvl4pPr algn="ctr">
              <a:defRPr sz="4000" b="1"/>
            </a:lvl4pPr>
            <a:lvl5pPr algn="ctr">
              <a:defRPr sz="4000" b="1"/>
            </a:lvl5pPr>
          </a:lstStyle>
          <a:p>
            <a:pPr lvl="0"/>
            <a:endParaRPr lang="en-US" dirty="0"/>
          </a:p>
        </p:txBody>
      </p:sp>
      <p:pic>
        <p:nvPicPr>
          <p:cNvPr id="15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732" y="4023661"/>
            <a:ext cx="5400600" cy="192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617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5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407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7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7920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8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7260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9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5169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0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252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1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4960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2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540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3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85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4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2776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5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580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452320" y="6448251"/>
            <a:ext cx="1584176" cy="365125"/>
          </a:xfrm>
        </p:spPr>
        <p:txBody>
          <a:bodyPr/>
          <a:lstStyle>
            <a:lvl1pPr>
              <a:defRPr/>
            </a:lvl1pPr>
          </a:lstStyle>
          <a:p>
            <a:fld id="{FADD5AA3-12DB-461E-BB72-A983CB11AE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21347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6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199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8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5458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3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108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4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539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5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829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7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518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8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2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9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67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0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165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>
                <a:latin typeface="Arial" pitchFamily="34" charset="0"/>
              </a:defRPr>
            </a:lvl2pPr>
            <a:lvl3pPr>
              <a:defRPr sz="2000">
                <a:latin typeface="Arial" pitchFamily="34" charset="0"/>
              </a:defRPr>
            </a:lvl3pPr>
            <a:lvl4pPr>
              <a:defRPr sz="1800">
                <a:latin typeface="Arial" pitchFamily="34" charset="0"/>
              </a:defRPr>
            </a:lvl4pPr>
            <a:lvl5pPr>
              <a:defRPr sz="1800">
                <a:latin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86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>
                <a:latin typeface="Arial" pitchFamily="34" charset="0"/>
              </a:defRPr>
            </a:lvl2pPr>
            <a:lvl3pPr>
              <a:defRPr sz="2000">
                <a:latin typeface="Arial" pitchFamily="34" charset="0"/>
              </a:defRPr>
            </a:lvl3pPr>
            <a:lvl4pPr>
              <a:defRPr sz="1800">
                <a:latin typeface="Arial" pitchFamily="34" charset="0"/>
              </a:defRPr>
            </a:lvl4pPr>
            <a:lvl5pPr>
              <a:defRPr sz="1800">
                <a:latin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E3C263-BBF2-460F-9C7B-BE00AA889862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7566879"/>
      </p:ext>
    </p:extLst>
  </p:cSld>
  <p:clrMapOvr>
    <a:masterClrMapping/>
  </p:clrMapOvr>
  <p:transition spd="med"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47220B9-3F43-46B1-8B3F-337CE2E982CF}" type="datetimeFigureOut">
              <a:rPr lang="en-US" altLang="en-US">
                <a:solidFill>
                  <a:prstClr val="black"/>
                </a:solidFill>
              </a:rPr>
              <a:pPr/>
              <a:t>22/06/2023</a:t>
            </a:fld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81ADEB-CFF6-46F9-B8F4-79DEE1C1E7F6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99873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1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324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6_Title Slide">
    <p:bg>
      <p:bgPr>
        <a:gradFill flip="none"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532440" y="6304235"/>
            <a:ext cx="370384" cy="365125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7338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846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 flip="none"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1580" y="59196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P</a:t>
            </a:r>
            <a:r>
              <a:rPr lang="en-US" sz="2400" b="1" dirty="0" smtClean="0">
                <a:solidFill>
                  <a:prstClr val="black"/>
                </a:solidFill>
              </a:rPr>
              <a:t>: 6297 8417, </a:t>
            </a:r>
            <a:r>
              <a:rPr lang="en-US" sz="2400" b="1" dirty="0" smtClean="0">
                <a:solidFill>
                  <a:srgbClr val="C00000"/>
                </a:solidFill>
              </a:rPr>
              <a:t>F</a:t>
            </a:r>
            <a:r>
              <a:rPr lang="en-US" sz="2400" b="1" dirty="0" smtClean="0">
                <a:solidFill>
                  <a:prstClr val="black"/>
                </a:solidFill>
              </a:rPr>
              <a:t>: 6297 8617, </a:t>
            </a:r>
            <a:r>
              <a:rPr lang="en-US" sz="2400" b="1" dirty="0" smtClean="0">
                <a:solidFill>
                  <a:srgbClr val="C00000"/>
                </a:solidFill>
              </a:rPr>
              <a:t>E</a:t>
            </a:r>
            <a:r>
              <a:rPr lang="en-US" sz="2400" b="1" dirty="0" smtClean="0">
                <a:solidFill>
                  <a:prstClr val="black"/>
                </a:solidFill>
              </a:rPr>
              <a:t>: training@eversafe.com.sg</a:t>
            </a:r>
            <a:endParaRPr lang="en-US" sz="2400" b="1" dirty="0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3333374" y="6352273"/>
            <a:ext cx="285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prstClr val="black"/>
                </a:solidFill>
              </a:rPr>
              <a:t>www.eversafe.com.sg</a:t>
            </a:r>
            <a:endParaRPr lang="en-US" sz="2000" b="1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08520" y="6453336"/>
            <a:ext cx="8927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©</a:t>
            </a:r>
            <a:r>
              <a:rPr lang="en-US" sz="1200" dirty="0" smtClean="0">
                <a:solidFill>
                  <a:prstClr val="black"/>
                </a:solidFill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</a:rPr>
              <a:t>Eversafe</a:t>
            </a:r>
            <a:r>
              <a:rPr lang="en-US" sz="1200" dirty="0" smtClean="0">
                <a:solidFill>
                  <a:prstClr val="black"/>
                </a:solidFill>
              </a:rPr>
              <a:t> Academy 2018</a:t>
            </a:r>
            <a:endParaRPr lang="en-US" sz="1200" dirty="0">
              <a:solidFill>
                <a:prstClr val="black"/>
              </a:solidFill>
            </a:endParaRPr>
          </a:p>
        </p:txBody>
      </p:sp>
      <p:pic>
        <p:nvPicPr>
          <p:cNvPr id="10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 userDrawn="1"/>
        </p:nvSpPr>
        <p:spPr>
          <a:xfrm>
            <a:off x="108520" y="200834"/>
            <a:ext cx="8927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prstClr val="black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Welcome to</a:t>
            </a:r>
            <a:r>
              <a:rPr lang="en-US" sz="4000" b="1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“</a:t>
            </a:r>
            <a:r>
              <a:rPr lang="en-US" sz="4000" b="1" dirty="0" err="1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Eversafe</a:t>
            </a:r>
            <a:r>
              <a:rPr lang="en-US" sz="4000" b="1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en-US" sz="4000" b="1" dirty="0" smtClean="0">
                <a:solidFill>
                  <a:srgbClr val="0070C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Academy</a:t>
            </a:r>
            <a:r>
              <a:rPr lang="en-US" sz="4000" b="1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”</a:t>
            </a:r>
            <a:endParaRPr lang="en-US" sz="4000" b="1" dirty="0">
              <a:solidFill>
                <a:srgbClr val="C0000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6532219" y="836712"/>
            <a:ext cx="2432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Steps To Success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87164" y="3068960"/>
            <a:ext cx="8424862" cy="576064"/>
          </a:xfrm>
        </p:spPr>
        <p:txBody>
          <a:bodyPr>
            <a:noAutofit/>
          </a:bodyPr>
          <a:lstStyle>
            <a:lvl1pPr algn="ctr">
              <a:defRPr sz="4000" b="1">
                <a:latin typeface="+mn-lt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95610" y="1484784"/>
            <a:ext cx="8424862" cy="1368152"/>
          </a:xfrm>
        </p:spPr>
        <p:txBody>
          <a:bodyPr>
            <a:noAutofit/>
          </a:bodyPr>
          <a:lstStyle>
            <a:lvl1pPr algn="ctr">
              <a:defRPr sz="4000" b="1">
                <a:latin typeface="+mj-lt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1259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172400" y="6356498"/>
            <a:ext cx="874440" cy="456878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3635896" y="6402814"/>
            <a:ext cx="2592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© </a:t>
            </a:r>
            <a:r>
              <a:rPr lang="en-US" sz="1600" dirty="0" err="1" smtClean="0">
                <a:solidFill>
                  <a:prstClr val="black"/>
                </a:solidFill>
              </a:rPr>
              <a:t>Eversafe</a:t>
            </a:r>
            <a:r>
              <a:rPr lang="en-US" sz="1600" dirty="0" smtClean="0">
                <a:solidFill>
                  <a:prstClr val="black"/>
                </a:solidFill>
              </a:rPr>
              <a:t> Academy 2018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6792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06378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516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028384" y="6453336"/>
            <a:ext cx="1018456" cy="302989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3203848" y="6453336"/>
            <a:ext cx="2880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© </a:t>
            </a:r>
            <a:r>
              <a:rPr lang="en-US" sz="1600" dirty="0" err="1" smtClean="0">
                <a:solidFill>
                  <a:prstClr val="black"/>
                </a:solidFill>
              </a:rPr>
              <a:t>Eversafe</a:t>
            </a:r>
            <a:r>
              <a:rPr lang="en-US" sz="1600" dirty="0" smtClean="0">
                <a:solidFill>
                  <a:prstClr val="black"/>
                </a:solidFill>
              </a:rPr>
              <a:t> Academy 2018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68313" y="333375"/>
            <a:ext cx="8064500" cy="1295400"/>
          </a:xfrm>
        </p:spPr>
        <p:txBody>
          <a:bodyPr>
            <a:normAutofit/>
          </a:bodyPr>
          <a:lstStyle>
            <a:lvl1pPr algn="ctr">
              <a:defRPr sz="3600" b="1"/>
            </a:lvl1pPr>
            <a:lvl2pPr algn="ctr">
              <a:defRPr b="1"/>
            </a:lvl2pPr>
            <a:lvl3pPr algn="ctr">
              <a:defRPr b="1"/>
            </a:lvl3pPr>
            <a:lvl4pPr algn="ctr">
              <a:defRPr b="1"/>
            </a:lvl4pPr>
            <a:lvl5pPr algn="ctr">
              <a:defRPr b="1"/>
            </a:lvl5pPr>
          </a:lstStyle>
          <a:p>
            <a:pPr lvl="0"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68313" y="1773239"/>
            <a:ext cx="8064500" cy="2591866"/>
          </a:xfrm>
        </p:spPr>
        <p:txBody>
          <a:bodyPr>
            <a:normAutofit/>
          </a:bodyPr>
          <a:lstStyle>
            <a:lvl1pPr algn="ctr"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5585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9552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gradFill flip="none"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316416" y="6381328"/>
            <a:ext cx="757483" cy="456878"/>
          </a:xfrm>
        </p:spPr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267744" y="6453336"/>
            <a:ext cx="482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© </a:t>
            </a:r>
            <a:r>
              <a:rPr lang="en-US" sz="1600" dirty="0" err="1" smtClean="0">
                <a:solidFill>
                  <a:prstClr val="black"/>
                </a:solidFill>
              </a:rPr>
              <a:t>Eversafe</a:t>
            </a:r>
            <a:r>
              <a:rPr lang="en-US" sz="1600" dirty="0" smtClean="0">
                <a:solidFill>
                  <a:prstClr val="black"/>
                </a:solidFill>
              </a:rPr>
              <a:t> Academy 2018</a:t>
            </a:r>
            <a:endParaRPr lang="en-US" sz="1600" dirty="0">
              <a:solidFill>
                <a:prstClr val="black"/>
              </a:solidFill>
            </a:endParaRPr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 pitchFamily="34" charset="0"/>
              </a:endParaRPr>
            </a:p>
          </p:txBody>
        </p:sp>
      </p:grpSp>
      <p:sp>
        <p:nvSpPr>
          <p:cNvPr id="13" name="TextBox 12"/>
          <p:cNvSpPr txBox="1"/>
          <p:nvPr userDrawn="1"/>
        </p:nvSpPr>
        <p:spPr>
          <a:xfrm>
            <a:off x="0" y="59492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P</a:t>
            </a:r>
            <a:r>
              <a:rPr lang="en-US" sz="2400" b="1" dirty="0" smtClean="0">
                <a:solidFill>
                  <a:prstClr val="black"/>
                </a:solidFill>
              </a:rPr>
              <a:t>: 6297 8417, </a:t>
            </a:r>
            <a:r>
              <a:rPr lang="en-US" sz="2400" b="1" dirty="0" smtClean="0">
                <a:solidFill>
                  <a:srgbClr val="C00000"/>
                </a:solidFill>
              </a:rPr>
              <a:t>F</a:t>
            </a:r>
            <a:r>
              <a:rPr lang="en-US" sz="2400" b="1" dirty="0" smtClean="0">
                <a:solidFill>
                  <a:prstClr val="black"/>
                </a:solidFill>
              </a:rPr>
              <a:t>: 6297 8617, </a:t>
            </a:r>
            <a:r>
              <a:rPr lang="en-US" sz="2400" b="1" dirty="0" smtClean="0">
                <a:solidFill>
                  <a:srgbClr val="C00000"/>
                </a:solidFill>
              </a:rPr>
              <a:t>E</a:t>
            </a:r>
            <a:r>
              <a:rPr lang="en-US" sz="2400" b="1" dirty="0" smtClean="0">
                <a:solidFill>
                  <a:prstClr val="black"/>
                </a:solidFill>
              </a:rPr>
              <a:t>: training@eversafe.com.sg</a:t>
            </a:r>
            <a:endParaRPr lang="en-US" sz="2400" b="1" dirty="0">
              <a:solidFill>
                <a:prstClr val="black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5487615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prstClr val="black"/>
                </a:solidFill>
              </a:rPr>
              <a:t>www.eversafe.com.sg</a:t>
            </a:r>
            <a:endParaRPr lang="en-US" sz="2400" b="1" dirty="0">
              <a:solidFill>
                <a:prstClr val="black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7544" y="404664"/>
            <a:ext cx="8208144" cy="1664177"/>
          </a:xfrm>
        </p:spPr>
        <p:txBody>
          <a:bodyPr>
            <a:noAutofit/>
          </a:bodyPr>
          <a:lstStyle>
            <a:lvl1pPr algn="ctr">
              <a:defRPr sz="4400" b="1"/>
            </a:lvl1pPr>
            <a:lvl2pPr algn="ctr">
              <a:defRPr sz="4400" b="1"/>
            </a:lvl2pPr>
            <a:lvl3pPr algn="ctr">
              <a:defRPr sz="4400" b="1"/>
            </a:lvl3pPr>
            <a:lvl4pPr algn="ctr">
              <a:defRPr sz="4400" b="1"/>
            </a:lvl4pPr>
            <a:lvl5pPr algn="ctr">
              <a:defRPr sz="4400" b="1"/>
            </a:lvl5pPr>
          </a:lstStyle>
          <a:p>
            <a:pPr lvl="0"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468313" y="2205038"/>
            <a:ext cx="8207375" cy="1439862"/>
          </a:xfrm>
        </p:spPr>
        <p:txBody>
          <a:bodyPr>
            <a:noAutofit/>
          </a:bodyPr>
          <a:lstStyle>
            <a:lvl1pPr algn="ctr">
              <a:defRPr sz="4000" b="1"/>
            </a:lvl1pPr>
            <a:lvl2pPr algn="ctr">
              <a:defRPr sz="4000" b="1"/>
            </a:lvl2pPr>
            <a:lvl3pPr algn="ctr">
              <a:defRPr sz="4000" b="1"/>
            </a:lvl3pPr>
            <a:lvl4pPr algn="ctr">
              <a:defRPr sz="4000" b="1"/>
            </a:lvl4pPr>
            <a:lvl5pPr algn="ctr">
              <a:defRPr sz="4000" b="1"/>
            </a:lvl5pPr>
          </a:lstStyle>
          <a:p>
            <a:pPr lvl="0"/>
            <a:endParaRPr lang="en-US" dirty="0"/>
          </a:p>
        </p:txBody>
      </p:sp>
      <p:pic>
        <p:nvPicPr>
          <p:cNvPr id="15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732" y="4023661"/>
            <a:ext cx="5400600" cy="192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0797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 flip="none"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3333374" y="6352273"/>
            <a:ext cx="285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www.eversafe.com.sg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87164" y="3068960"/>
            <a:ext cx="8424862" cy="576064"/>
          </a:xfrm>
        </p:spPr>
        <p:txBody>
          <a:bodyPr>
            <a:noAutofit/>
          </a:bodyPr>
          <a:lstStyle>
            <a:lvl1pPr algn="ctr">
              <a:defRPr sz="4000" b="1">
                <a:latin typeface="+mn-lt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95610" y="1484784"/>
            <a:ext cx="8424862" cy="1368152"/>
          </a:xfrm>
        </p:spPr>
        <p:txBody>
          <a:bodyPr>
            <a:noAutofit/>
          </a:bodyPr>
          <a:lstStyle>
            <a:lvl1pPr algn="ctr">
              <a:defRPr sz="4000" b="1">
                <a:latin typeface="+mj-lt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6206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172400" y="6356498"/>
            <a:ext cx="874440" cy="456878"/>
          </a:xfrm>
        </p:spPr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3635896" y="6402814"/>
            <a:ext cx="2592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© Eversafe Academy</a:t>
            </a:r>
            <a:r>
              <a:rPr lang="en-US" sz="1600" baseline="0" dirty="0" smtClean="0"/>
              <a:t> 2018</a:t>
            </a:r>
            <a:endParaRPr lang="en-US" sz="1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6792"/>
            <a:ext cx="8496944" cy="43926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269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97C4DCC-B80F-4E4E-A23F-3CCB5542B5E8}" type="datetime1">
              <a:rPr lang="en-US" smtClean="0"/>
              <a:t>22/06/2023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378D5-BAE9-4694-8A7A-22715B166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27347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5151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028384" y="6453336"/>
            <a:ext cx="1018456" cy="302989"/>
          </a:xfrm>
        </p:spPr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3203848" y="6453336"/>
            <a:ext cx="2880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© Eversafe Academy </a:t>
            </a:r>
            <a:r>
              <a:rPr lang="en-US" sz="1600" baseline="0" dirty="0" smtClean="0"/>
              <a:t>2018</a:t>
            </a:r>
            <a:endParaRPr lang="en-US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68313" y="333375"/>
            <a:ext cx="8064500" cy="1295400"/>
          </a:xfrm>
        </p:spPr>
        <p:txBody>
          <a:bodyPr>
            <a:normAutofit/>
          </a:bodyPr>
          <a:lstStyle>
            <a:lvl1pPr algn="ctr">
              <a:defRPr sz="3600" b="1"/>
            </a:lvl1pPr>
            <a:lvl2pPr algn="ctr">
              <a:defRPr b="1"/>
            </a:lvl2pPr>
            <a:lvl3pPr algn="ctr">
              <a:defRPr b="1"/>
            </a:lvl3pPr>
            <a:lvl4pPr algn="ctr">
              <a:defRPr b="1"/>
            </a:lvl4pPr>
            <a:lvl5pPr algn="ctr">
              <a:defRPr b="1"/>
            </a:lvl5pPr>
          </a:lstStyle>
          <a:p>
            <a:pPr lvl="0"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68313" y="1773239"/>
            <a:ext cx="8064500" cy="2591866"/>
          </a:xfrm>
        </p:spPr>
        <p:txBody>
          <a:bodyPr>
            <a:normAutofit/>
          </a:bodyPr>
          <a:lstStyle>
            <a:lvl1pPr algn="ctr"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1174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2173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gradFill flip="none"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316416" y="6381328"/>
            <a:ext cx="757483" cy="456878"/>
          </a:xfrm>
        </p:spPr>
        <p:txBody>
          <a:bodyPr/>
          <a:lstStyle/>
          <a:p>
            <a:fld id="{86178A0A-CF14-46D9-96E1-EA1C7D2FDEA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67744" y="6453336"/>
            <a:ext cx="482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© Eversafe</a:t>
            </a:r>
            <a:r>
              <a:rPr lang="en-US" sz="1600" baseline="0" dirty="0" smtClean="0"/>
              <a:t> Academy 2018</a:t>
            </a:r>
            <a:endParaRPr lang="en-US" sz="1600" dirty="0"/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7544" y="404664"/>
            <a:ext cx="8208144" cy="1664177"/>
          </a:xfrm>
        </p:spPr>
        <p:txBody>
          <a:bodyPr>
            <a:noAutofit/>
          </a:bodyPr>
          <a:lstStyle>
            <a:lvl1pPr algn="ctr">
              <a:defRPr sz="4400" b="1"/>
            </a:lvl1pPr>
            <a:lvl2pPr algn="ctr">
              <a:defRPr sz="4400" b="1"/>
            </a:lvl2pPr>
            <a:lvl3pPr algn="ctr">
              <a:defRPr sz="4400" b="1"/>
            </a:lvl3pPr>
            <a:lvl4pPr algn="ctr">
              <a:defRPr sz="4400" b="1"/>
            </a:lvl4pPr>
            <a:lvl5pPr algn="ctr">
              <a:defRPr sz="4400" b="1"/>
            </a:lvl5pPr>
          </a:lstStyle>
          <a:p>
            <a:pPr lvl="0"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468313" y="2205038"/>
            <a:ext cx="8207375" cy="1439862"/>
          </a:xfrm>
        </p:spPr>
        <p:txBody>
          <a:bodyPr>
            <a:noAutofit/>
          </a:bodyPr>
          <a:lstStyle>
            <a:lvl1pPr algn="ctr">
              <a:defRPr sz="4000" b="1"/>
            </a:lvl1pPr>
            <a:lvl2pPr algn="ctr">
              <a:defRPr sz="4000" b="1"/>
            </a:lvl2pPr>
            <a:lvl3pPr algn="ctr">
              <a:defRPr sz="4000" b="1"/>
            </a:lvl3pPr>
            <a:lvl4pPr algn="ctr">
              <a:defRPr sz="4000" b="1"/>
            </a:lvl4pPr>
            <a:lvl5pPr algn="ctr">
              <a:defRPr sz="4000" b="1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875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 flip="none"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1580" y="59196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  <a:latin typeface="Arial" panose="020B0604020202020204" pitchFamily="34" charset="0"/>
              </a:rPr>
              <a:t>P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: 6297 8417, </a:t>
            </a:r>
            <a:r>
              <a:rPr lang="en-US" sz="2400" b="1" dirty="0" smtClean="0">
                <a:solidFill>
                  <a:srgbClr val="C00000"/>
                </a:solidFill>
                <a:latin typeface="Arial" panose="020B0604020202020204" pitchFamily="34" charset="0"/>
              </a:rPr>
              <a:t>F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: 6297</a:t>
            </a:r>
            <a:r>
              <a:rPr lang="en-US" sz="2400" b="1" baseline="0" dirty="0" smtClean="0">
                <a:solidFill>
                  <a:schemeClr val="tx1"/>
                </a:solidFill>
                <a:latin typeface="Arial" panose="020B0604020202020204" pitchFamily="34" charset="0"/>
              </a:rPr>
              <a:t> 8617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en-US" sz="2400" b="1" dirty="0" smtClean="0">
                <a:solidFill>
                  <a:srgbClr val="C00000"/>
                </a:solidFill>
                <a:latin typeface="Arial" panose="020B0604020202020204" pitchFamily="34" charset="0"/>
              </a:rPr>
              <a:t>E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r>
              <a:rPr lang="en-US" sz="2400" b="1" baseline="0" dirty="0" smtClean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training@eversafe.com.sg</a:t>
            </a: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3333374" y="6352273"/>
            <a:ext cx="285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www.eversafe.com.sg</a:t>
            </a: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08520" y="6453336"/>
            <a:ext cx="8927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dirty="0" smtClean="0">
                <a:latin typeface="Arial" panose="020B0604020202020204" pitchFamily="34" charset="0"/>
              </a:rPr>
              <a:t>©</a:t>
            </a:r>
            <a:r>
              <a:rPr lang="en-US" sz="1200" b="0" dirty="0" smtClean="0">
                <a:latin typeface="Arial" panose="020B0604020202020204" pitchFamily="34" charset="0"/>
              </a:rPr>
              <a:t> Eversafe</a:t>
            </a:r>
            <a:r>
              <a:rPr lang="en-US" sz="1200" b="0" baseline="0" dirty="0" smtClean="0">
                <a:latin typeface="Arial" panose="020B0604020202020204" pitchFamily="34" charset="0"/>
              </a:rPr>
              <a:t> Academy 2018</a:t>
            </a:r>
            <a:endParaRPr lang="en-US" sz="1200" b="0" dirty="0">
              <a:latin typeface="Arial" panose="020B0604020202020204" pitchFamily="34" charset="0"/>
            </a:endParaRPr>
          </a:p>
        </p:txBody>
      </p:sp>
      <p:pic>
        <p:nvPicPr>
          <p:cNvPr id="10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 userDrawn="1"/>
        </p:nvSpPr>
        <p:spPr>
          <a:xfrm>
            <a:off x="108520" y="200834"/>
            <a:ext cx="8927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Welcome</a:t>
            </a:r>
            <a:r>
              <a:rPr lang="en-US" sz="4000" b="1" baseline="0" dirty="0" smtClean="0">
                <a:solidFill>
                  <a:schemeClr val="tx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to</a:t>
            </a:r>
            <a:r>
              <a:rPr lang="en-US" sz="4000" b="1" baseline="0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“Eversafe </a:t>
            </a:r>
            <a:r>
              <a:rPr lang="en-US" sz="4000" b="1" baseline="0" dirty="0" smtClean="0">
                <a:solidFill>
                  <a:srgbClr val="0070C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Academy</a:t>
            </a:r>
            <a:r>
              <a:rPr lang="en-US" sz="4000" b="1" baseline="0" dirty="0" smtClean="0">
                <a:solidFill>
                  <a:srgbClr val="C000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”</a:t>
            </a:r>
            <a:endParaRPr lang="en-US" sz="4000" b="1" dirty="0">
              <a:solidFill>
                <a:srgbClr val="C0000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6532219" y="836712"/>
            <a:ext cx="2432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Arial" panose="020B0604020202020204" pitchFamily="34" charset="0"/>
              </a:rPr>
              <a:t>Steps</a:t>
            </a:r>
            <a:r>
              <a:rPr lang="en-US" sz="2000" b="1" baseline="0" dirty="0" smtClean="0">
                <a:solidFill>
                  <a:srgbClr val="FF0000"/>
                </a:solidFill>
                <a:latin typeface="Arial" panose="020B0604020202020204" pitchFamily="34" charset="0"/>
              </a:rPr>
              <a:t> To Success </a:t>
            </a:r>
            <a:endParaRPr lang="en-US" sz="2000" b="1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87164" y="3068960"/>
            <a:ext cx="8424862" cy="576064"/>
          </a:xfrm>
        </p:spPr>
        <p:txBody>
          <a:bodyPr>
            <a:noAutofit/>
          </a:bodyPr>
          <a:lstStyle>
            <a:lvl1pPr algn="ctr">
              <a:defRPr sz="4000" b="1">
                <a:latin typeface="Arial" panose="020B0604020202020204" pitchFamily="34" charset="0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95610" y="1484784"/>
            <a:ext cx="8424862" cy="1368152"/>
          </a:xfrm>
        </p:spPr>
        <p:txBody>
          <a:bodyPr>
            <a:noAutofit/>
          </a:bodyPr>
          <a:lstStyle>
            <a:lvl1pPr algn="ctr">
              <a:defRPr sz="4000" b="1">
                <a:latin typeface="Arial" panose="020B0604020202020204" pitchFamily="34" charset="0"/>
              </a:defRPr>
            </a:lvl1pPr>
            <a:lvl2pPr>
              <a:defRPr sz="4000">
                <a:latin typeface="Calibri" pitchFamily="34" charset="0"/>
              </a:defRPr>
            </a:lvl2pPr>
            <a:lvl3pPr>
              <a:defRPr sz="4000">
                <a:latin typeface="Calibri" pitchFamily="34" charset="0"/>
              </a:defRPr>
            </a:lvl3pPr>
            <a:lvl4pPr>
              <a:defRPr sz="4000">
                <a:latin typeface="Calibri" pitchFamily="34" charset="0"/>
              </a:defRPr>
            </a:lvl4pPr>
            <a:lvl5pPr>
              <a:defRPr sz="4000"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070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172400" y="6356498"/>
            <a:ext cx="874440" cy="456878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86178A0A-CF14-46D9-96E1-EA1C7D2FDE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3635896" y="6402814"/>
            <a:ext cx="2592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</a:rPr>
              <a:t>© Eversafe Academy</a:t>
            </a:r>
            <a:r>
              <a:rPr lang="en-US" sz="1600" baseline="0" dirty="0" smtClean="0">
                <a:latin typeface="Arial" panose="020B0604020202020204" pitchFamily="34" charset="0"/>
              </a:rPr>
              <a:t> 2018</a:t>
            </a:r>
            <a:endParaRPr lang="en-US" sz="1600" dirty="0">
              <a:latin typeface="Arial" panose="020B0604020202020204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23528" y="260350"/>
            <a:ext cx="8496944" cy="1152525"/>
          </a:xfrm>
        </p:spPr>
        <p:txBody>
          <a:bodyPr>
            <a:normAutofit/>
          </a:bodyPr>
          <a:lstStyle>
            <a:lvl1pPr algn="ctr">
              <a:defRPr sz="3200" b="1">
                <a:latin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23528" y="1556792"/>
            <a:ext cx="8496944" cy="4392612"/>
          </a:xfrm>
        </p:spPr>
        <p:txBody>
          <a:bodyPr>
            <a:normAutofit/>
          </a:bodyPr>
          <a:lstStyle>
            <a:lvl1pPr>
              <a:defRPr sz="2400">
                <a:latin typeface="Arial" panose="020B0604020202020204" pitchFamily="34" charset="0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003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86178A0A-CF14-46D9-96E1-EA1C7D2FDE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1714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gradFill flip="none"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028384" y="6453336"/>
            <a:ext cx="1018456" cy="302989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86178A0A-CF14-46D9-96E1-EA1C7D2FDE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3203848" y="6453336"/>
            <a:ext cx="2880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</a:rPr>
              <a:t>© Eversafe Academy </a:t>
            </a:r>
            <a:r>
              <a:rPr lang="en-US" sz="1600" baseline="0" dirty="0" smtClean="0">
                <a:latin typeface="Arial" panose="020B0604020202020204" pitchFamily="34" charset="0"/>
              </a:rPr>
              <a:t>2018</a:t>
            </a:r>
            <a:endParaRPr lang="en-US" sz="1600" dirty="0">
              <a:latin typeface="Arial" panose="020B060402020202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68313" y="333375"/>
            <a:ext cx="8064500" cy="1295400"/>
          </a:xfrm>
        </p:spPr>
        <p:txBody>
          <a:bodyPr>
            <a:normAutofit/>
          </a:bodyPr>
          <a:lstStyle>
            <a:lvl1pPr algn="ctr">
              <a:defRPr sz="3600" b="1">
                <a:latin typeface="Arial" panose="020B0604020202020204" pitchFamily="34" charset="0"/>
              </a:defRPr>
            </a:lvl1pPr>
            <a:lvl2pPr algn="ctr">
              <a:defRPr b="1"/>
            </a:lvl2pPr>
            <a:lvl3pPr algn="ctr">
              <a:defRPr b="1"/>
            </a:lvl3pPr>
            <a:lvl4pPr algn="ctr">
              <a:defRPr b="1"/>
            </a:lvl4pPr>
            <a:lvl5pPr algn="ctr">
              <a:defRPr b="1"/>
            </a:lvl5pPr>
          </a:lstStyle>
          <a:p>
            <a:pPr lvl="0"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68313" y="1773239"/>
            <a:ext cx="8064500" cy="2591866"/>
          </a:xfrm>
        </p:spPr>
        <p:txBody>
          <a:bodyPr>
            <a:normAutofit/>
          </a:bodyPr>
          <a:lstStyle>
            <a:lvl1pPr algn="ctr">
              <a:defRPr sz="3200" b="1">
                <a:latin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297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26314" y="1268760"/>
            <a:ext cx="8532097" cy="460851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itchFamily="34" charset="0"/>
              </a:defRPr>
            </a:lvl2pPr>
            <a:lvl3pPr>
              <a:defRPr>
                <a:solidFill>
                  <a:schemeClr val="tx1"/>
                </a:solidFill>
                <a:latin typeface="Calibri" pitchFamily="34" charset="0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86178A0A-CF14-46D9-96E1-EA1C7D2FDE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8323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gradFill flip="none"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316416" y="6381328"/>
            <a:ext cx="757483" cy="456878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86178A0A-CF14-46D9-96E1-EA1C7D2FDE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67744" y="6453336"/>
            <a:ext cx="4824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</a:rPr>
              <a:t>© Eversafe</a:t>
            </a:r>
            <a:r>
              <a:rPr lang="en-US" sz="1600" baseline="0" dirty="0" smtClean="0">
                <a:latin typeface="Arial" panose="020B0604020202020204" pitchFamily="34" charset="0"/>
              </a:rPr>
              <a:t> Academy 2018</a:t>
            </a:r>
            <a:endParaRPr lang="en-US" sz="1600" dirty="0">
              <a:latin typeface="Arial" panose="020B0604020202020204" pitchFamily="34" charset="0"/>
            </a:endParaRPr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7544" y="404664"/>
            <a:ext cx="8208144" cy="1664177"/>
          </a:xfrm>
        </p:spPr>
        <p:txBody>
          <a:bodyPr>
            <a:noAutofit/>
          </a:bodyPr>
          <a:lstStyle>
            <a:lvl1pPr algn="ctr">
              <a:defRPr sz="4400" b="1">
                <a:latin typeface="Arial" panose="020B0604020202020204" pitchFamily="34" charset="0"/>
              </a:defRPr>
            </a:lvl1pPr>
            <a:lvl2pPr algn="ctr">
              <a:defRPr sz="4400" b="1"/>
            </a:lvl2pPr>
            <a:lvl3pPr algn="ctr">
              <a:defRPr sz="4400" b="1"/>
            </a:lvl3pPr>
            <a:lvl4pPr algn="ctr">
              <a:defRPr sz="4400" b="1"/>
            </a:lvl4pPr>
            <a:lvl5pPr algn="ctr">
              <a:defRPr sz="4400" b="1"/>
            </a:lvl5pPr>
          </a:lstStyle>
          <a:p>
            <a:pPr lvl="0"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468313" y="2205038"/>
            <a:ext cx="8207375" cy="1439862"/>
          </a:xfrm>
        </p:spPr>
        <p:txBody>
          <a:bodyPr>
            <a:noAutofit/>
          </a:bodyPr>
          <a:lstStyle>
            <a:lvl1pPr algn="ctr">
              <a:defRPr sz="4000" b="1">
                <a:latin typeface="Arial" panose="020B0604020202020204" pitchFamily="34" charset="0"/>
              </a:defRPr>
            </a:lvl1pPr>
            <a:lvl2pPr algn="ctr">
              <a:defRPr sz="4000" b="1"/>
            </a:lvl2pPr>
            <a:lvl3pPr algn="ctr">
              <a:defRPr sz="4000" b="1"/>
            </a:lvl3pPr>
            <a:lvl4pPr algn="ctr">
              <a:defRPr sz="4000" b="1"/>
            </a:lvl4pPr>
            <a:lvl5pPr algn="ctr">
              <a:defRPr sz="4000" b="1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3260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30.xml"/><Relationship Id="rId34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51.xml"/><Relationship Id="rId47" Type="http://schemas.openxmlformats.org/officeDocument/2006/relationships/slideLayout" Target="../slideLayouts/slideLayout56.xml"/><Relationship Id="rId50" Type="http://schemas.openxmlformats.org/officeDocument/2006/relationships/slideLayout" Target="../slideLayouts/slideLayout59.xml"/><Relationship Id="rId55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72.xml"/><Relationship Id="rId68" Type="http://schemas.openxmlformats.org/officeDocument/2006/relationships/slideLayout" Target="../slideLayouts/slideLayout77.xml"/><Relationship Id="rId7" Type="http://schemas.openxmlformats.org/officeDocument/2006/relationships/slideLayout" Target="../slideLayouts/slideLayout16.xml"/><Relationship Id="rId71" Type="http://schemas.openxmlformats.org/officeDocument/2006/relationships/slideLayout" Target="../slideLayouts/slideLayout80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9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41.xml"/><Relationship Id="rId37" Type="http://schemas.openxmlformats.org/officeDocument/2006/relationships/slideLayout" Target="../slideLayouts/slideLayout46.xml"/><Relationship Id="rId40" Type="http://schemas.openxmlformats.org/officeDocument/2006/relationships/slideLayout" Target="../slideLayouts/slideLayout49.xml"/><Relationship Id="rId45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62.xml"/><Relationship Id="rId58" Type="http://schemas.openxmlformats.org/officeDocument/2006/relationships/slideLayout" Target="../slideLayouts/slideLayout67.xml"/><Relationship Id="rId66" Type="http://schemas.openxmlformats.org/officeDocument/2006/relationships/slideLayout" Target="../slideLayouts/slideLayout75.xml"/><Relationship Id="rId74" Type="http://schemas.openxmlformats.org/officeDocument/2006/relationships/image" Target="../media/image2.png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45.xml"/><Relationship Id="rId49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66.xml"/><Relationship Id="rId61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3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61.xml"/><Relationship Id="rId60" Type="http://schemas.openxmlformats.org/officeDocument/2006/relationships/slideLayout" Target="../slideLayouts/slideLayout69.xml"/><Relationship Id="rId65" Type="http://schemas.openxmlformats.org/officeDocument/2006/relationships/slideLayout" Target="../slideLayouts/slideLayout74.xml"/><Relationship Id="rId73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slideLayout" Target="../slideLayouts/slideLayout36.xml"/><Relationship Id="rId30" Type="http://schemas.openxmlformats.org/officeDocument/2006/relationships/slideLayout" Target="../slideLayouts/slideLayout39.xml"/><Relationship Id="rId35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52.xml"/><Relationship Id="rId48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65.xml"/><Relationship Id="rId64" Type="http://schemas.openxmlformats.org/officeDocument/2006/relationships/slideLayout" Target="../slideLayouts/slideLayout73.xml"/><Relationship Id="rId69" Type="http://schemas.openxmlformats.org/officeDocument/2006/relationships/slideLayout" Target="../slideLayouts/slideLayout78.xml"/><Relationship Id="rId8" Type="http://schemas.openxmlformats.org/officeDocument/2006/relationships/slideLayout" Target="../slideLayouts/slideLayout17.xml"/><Relationship Id="rId51" Type="http://schemas.openxmlformats.org/officeDocument/2006/relationships/slideLayout" Target="../slideLayouts/slideLayout60.xml"/><Relationship Id="rId72" Type="http://schemas.openxmlformats.org/officeDocument/2006/relationships/slideLayout" Target="../slideLayouts/slideLayout81.xml"/><Relationship Id="rId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42.xml"/><Relationship Id="rId38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55.xml"/><Relationship Id="rId59" Type="http://schemas.openxmlformats.org/officeDocument/2006/relationships/slideLayout" Target="../slideLayouts/slideLayout68.xml"/><Relationship Id="rId67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50.xml"/><Relationship Id="rId54" Type="http://schemas.openxmlformats.org/officeDocument/2006/relationships/slideLayout" Target="../slideLayouts/slideLayout63.xml"/><Relationship Id="rId62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8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90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89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5" Type="http://schemas.openxmlformats.org/officeDocument/2006/relationships/slideLayout" Target="../slideLayouts/slideLayout92.xml"/><Relationship Id="rId4" Type="http://schemas.openxmlformats.org/officeDocument/2006/relationships/slideLayout" Target="../slideLayouts/slideLayout9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96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95.xml"/><Relationship Id="rId1" Type="http://schemas.openxmlformats.org/officeDocument/2006/relationships/slideLayout" Target="../slideLayouts/slideLayout94.xml"/><Relationship Id="rId6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95400"/>
            <a:ext cx="8534400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72400" y="6428358"/>
            <a:ext cx="864096" cy="3850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86178A0A-CF14-46D9-96E1-EA1C7D2FDEA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1" r:id="rId3"/>
    <p:sldLayoutId id="2147483677" r:id="rId4"/>
    <p:sldLayoutId id="2147483672" r:id="rId5"/>
    <p:sldLayoutId id="2147483676" r:id="rId6"/>
    <p:sldLayoutId id="2147483788" r:id="rId7"/>
    <p:sldLayoutId id="2147483789" r:id="rId8"/>
    <p:sldLayoutId id="2147483790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95400"/>
            <a:ext cx="8534400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72400" y="6428358"/>
            <a:ext cx="864096" cy="3850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6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7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2836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  <p:sldLayoutId id="2147483705" r:id="rId23"/>
    <p:sldLayoutId id="2147483706" r:id="rId24"/>
    <p:sldLayoutId id="2147483707" r:id="rId25"/>
    <p:sldLayoutId id="2147483708" r:id="rId26"/>
    <p:sldLayoutId id="2147483709" r:id="rId27"/>
    <p:sldLayoutId id="2147483710" r:id="rId28"/>
    <p:sldLayoutId id="2147483711" r:id="rId29"/>
    <p:sldLayoutId id="2147483712" r:id="rId30"/>
    <p:sldLayoutId id="2147483713" r:id="rId31"/>
    <p:sldLayoutId id="2147483714" r:id="rId32"/>
    <p:sldLayoutId id="2147483715" r:id="rId33"/>
    <p:sldLayoutId id="2147483716" r:id="rId34"/>
    <p:sldLayoutId id="2147483717" r:id="rId35"/>
    <p:sldLayoutId id="2147483718" r:id="rId36"/>
    <p:sldLayoutId id="2147483719" r:id="rId37"/>
    <p:sldLayoutId id="2147483720" r:id="rId38"/>
    <p:sldLayoutId id="2147483721" r:id="rId39"/>
    <p:sldLayoutId id="2147483722" r:id="rId40"/>
    <p:sldLayoutId id="2147483723" r:id="rId41"/>
    <p:sldLayoutId id="2147483724" r:id="rId42"/>
    <p:sldLayoutId id="2147483725" r:id="rId43"/>
    <p:sldLayoutId id="2147483726" r:id="rId44"/>
    <p:sldLayoutId id="2147483727" r:id="rId45"/>
    <p:sldLayoutId id="2147483728" r:id="rId46"/>
    <p:sldLayoutId id="2147483729" r:id="rId47"/>
    <p:sldLayoutId id="2147483730" r:id="rId48"/>
    <p:sldLayoutId id="2147483731" r:id="rId49"/>
    <p:sldLayoutId id="2147483732" r:id="rId50"/>
    <p:sldLayoutId id="2147483733" r:id="rId51"/>
    <p:sldLayoutId id="2147483734" r:id="rId52"/>
    <p:sldLayoutId id="2147483735" r:id="rId53"/>
    <p:sldLayoutId id="2147483736" r:id="rId54"/>
    <p:sldLayoutId id="2147483737" r:id="rId55"/>
    <p:sldLayoutId id="2147483738" r:id="rId56"/>
    <p:sldLayoutId id="2147483739" r:id="rId57"/>
    <p:sldLayoutId id="2147483740" r:id="rId58"/>
    <p:sldLayoutId id="2147483741" r:id="rId59"/>
    <p:sldLayoutId id="2147483742" r:id="rId60"/>
    <p:sldLayoutId id="2147483743" r:id="rId61"/>
    <p:sldLayoutId id="2147483744" r:id="rId62"/>
    <p:sldLayoutId id="2147483745" r:id="rId63"/>
    <p:sldLayoutId id="2147483746" r:id="rId64"/>
    <p:sldLayoutId id="2147483747" r:id="rId65"/>
    <p:sldLayoutId id="2147483748" r:id="rId66"/>
    <p:sldLayoutId id="2147483749" r:id="rId67"/>
    <p:sldLayoutId id="2147483750" r:id="rId68"/>
    <p:sldLayoutId id="2147483751" r:id="rId69"/>
    <p:sldLayoutId id="2147483752" r:id="rId70"/>
    <p:sldLayoutId id="2147483753" r:id="rId71"/>
    <p:sldLayoutId id="2147483754" r:id="rId7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95400"/>
            <a:ext cx="8534400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72400" y="6428358"/>
            <a:ext cx="864096" cy="3850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6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982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95400"/>
            <a:ext cx="8534400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72400" y="6428358"/>
            <a:ext cx="864096" cy="3850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86178A0A-CF14-46D9-96E1-EA1C7D2FDEA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269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9088" y="276224"/>
            <a:ext cx="8534400" cy="804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95400"/>
            <a:ext cx="8534400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72400" y="6428358"/>
            <a:ext cx="864096" cy="3850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fld id="{86178A0A-CF14-46D9-96E1-EA1C7D2FDEA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2" descr="C:\Users\Staff_Guest\Desktop\Final (1)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1062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30194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fif"/><Relationship Id="rId3" Type="http://schemas.openxmlformats.org/officeDocument/2006/relationships/image" Target="../media/image15.pn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13575" y="2708920"/>
            <a:ext cx="8424862" cy="576064"/>
          </a:xfrm>
        </p:spPr>
        <p:txBody>
          <a:bodyPr/>
          <a:lstStyle/>
          <a:p>
            <a:r>
              <a:rPr lang="en-US" dirty="0" smtClean="0"/>
              <a:t>{</a:t>
            </a:r>
            <a:r>
              <a:rPr lang="en-US" dirty="0" err="1" smtClean="0"/>
              <a:t>eng_lang</a:t>
            </a:r>
            <a:r>
              <a:rPr lang="en-US" dirty="0" smtClean="0"/>
              <a:t>}</a:t>
            </a:r>
          </a:p>
          <a:p>
            <a:endParaRPr lang="en-US" dirty="0" smtClean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95610" y="1484784"/>
            <a:ext cx="8424862" cy="792088"/>
          </a:xfrm>
        </p:spPr>
        <p:txBody>
          <a:bodyPr/>
          <a:lstStyle/>
          <a:p>
            <a:r>
              <a:rPr lang="en-US" dirty="0" smtClean="0"/>
              <a:t>{</a:t>
            </a:r>
            <a:r>
              <a:rPr lang="en-US" dirty="0" err="1" smtClean="0"/>
              <a:t>acs_course_eng</a:t>
            </a:r>
            <a:r>
              <a:rPr lang="en-US" dirty="0" smtClean="0"/>
              <a:t>}</a:t>
            </a:r>
            <a:endParaRPr lang="en-IN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3239852" y="3765786"/>
            <a:ext cx="2772308" cy="5760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1943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kern="1200">
                <a:solidFill>
                  <a:schemeClr val="tx2"/>
                </a:solidFill>
                <a:latin typeface="Calibri" pitchFamily="34" charset="0"/>
                <a:ea typeface="+mn-ea"/>
                <a:cs typeface="+mn-cs"/>
              </a:defRPr>
            </a:lvl2pPr>
            <a:lvl3pPr marL="627063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kern="1200">
                <a:solidFill>
                  <a:schemeClr val="tx2"/>
                </a:solidFill>
                <a:latin typeface="Calibri" pitchFamily="34" charset="0"/>
                <a:ea typeface="+mn-ea"/>
                <a:cs typeface="+mn-cs"/>
              </a:defRPr>
            </a:lvl3pPr>
            <a:lvl4pPr marL="914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kern="1200">
                <a:solidFill>
                  <a:schemeClr val="tx2"/>
                </a:solidFill>
                <a:latin typeface="Calibri" pitchFamily="34" charset="0"/>
                <a:ea typeface="+mn-ea"/>
                <a:cs typeface="+mn-cs"/>
              </a:defRPr>
            </a:lvl4pPr>
            <a:lvl5pPr marL="123444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kern="1200">
                <a:solidFill>
                  <a:schemeClr val="tx2"/>
                </a:solidFill>
                <a:latin typeface="Calibri" pitchFamily="34" charset="0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 smtClean="0"/>
          </a:p>
          <a:p>
            <a:endParaRPr lang="en-IN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1691681" y="3429000"/>
            <a:ext cx="6336704" cy="504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01943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kern="1200">
                <a:solidFill>
                  <a:schemeClr val="tx2"/>
                </a:solidFill>
                <a:latin typeface="Calibri" pitchFamily="34" charset="0"/>
                <a:ea typeface="+mn-ea"/>
                <a:cs typeface="+mn-cs"/>
              </a:defRPr>
            </a:lvl2pPr>
            <a:lvl3pPr marL="627063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kern="1200">
                <a:solidFill>
                  <a:schemeClr val="tx2"/>
                </a:solidFill>
                <a:latin typeface="Calibri" pitchFamily="34" charset="0"/>
                <a:ea typeface="+mn-ea"/>
                <a:cs typeface="+mn-cs"/>
              </a:defRPr>
            </a:lvl3pPr>
            <a:lvl4pPr marL="914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kern="1200">
                <a:solidFill>
                  <a:schemeClr val="tx2"/>
                </a:solidFill>
                <a:latin typeface="Calibri" pitchFamily="34" charset="0"/>
                <a:ea typeface="+mn-ea"/>
                <a:cs typeface="+mn-cs"/>
              </a:defRPr>
            </a:lvl4pPr>
            <a:lvl5pPr marL="123444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4000" kern="1200">
                <a:solidFill>
                  <a:schemeClr val="tx2"/>
                </a:solidFill>
                <a:latin typeface="Calibri" pitchFamily="34" charset="0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b="0" dirty="0" smtClean="0"/>
              <a:t>ACS(BL)(Exp)-PP-01, Ver 1.08, Rev 08, 09-02-2023</a:t>
            </a:r>
            <a:endParaRPr lang="pt-BR" sz="1600" b="0" dirty="0"/>
          </a:p>
        </p:txBody>
      </p:sp>
      <p:sp>
        <p:nvSpPr>
          <p:cNvPr id="8" name="Rectangle 7"/>
          <p:cNvSpPr/>
          <p:nvPr/>
        </p:nvSpPr>
        <p:spPr>
          <a:xfrm>
            <a:off x="2987824" y="3933056"/>
            <a:ext cx="41857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/>
              <a:t>Competency Code</a:t>
            </a:r>
            <a:r>
              <a:rPr lang="en-SG" dirty="0" smtClean="0"/>
              <a:t>:{</a:t>
            </a:r>
            <a:r>
              <a:rPr lang="en-SG" dirty="0" err="1"/>
              <a:t>c</a:t>
            </a:r>
            <a:r>
              <a:rPr lang="en-SG" dirty="0" err="1" smtClean="0"/>
              <a:t>ompetency_code</a:t>
            </a:r>
            <a:r>
              <a:rPr lang="en-SG" dirty="0" smtClean="0"/>
              <a:t>}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836361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96943" y="1628800"/>
            <a:ext cx="2938953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>
                <a:solidFill>
                  <a:srgbClr val="0000FF"/>
                </a:solidFill>
              </a:rPr>
              <a:t>From computer</a:t>
            </a:r>
            <a:endParaRPr lang="en-SG" sz="2000" b="1" u="sng" dirty="0">
              <a:solidFill>
                <a:srgbClr val="0000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826638" y="251394"/>
            <a:ext cx="5701145" cy="39485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 to the student’s e-learning portal</a:t>
            </a:r>
            <a:endParaRPr lang="en-SG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6375" y="2170785"/>
            <a:ext cx="2859446" cy="69549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Step 1- go to website “www.eversafe.com.sg”</a:t>
            </a:r>
            <a:endParaRPr lang="en-SG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721376" y="2875629"/>
            <a:ext cx="178216" cy="358261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229351" y="3233890"/>
            <a:ext cx="935183" cy="20543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cxnSp>
        <p:nvCxnSpPr>
          <p:cNvPr id="21" name="Straight Arrow Connector 20"/>
          <p:cNvCxnSpPr>
            <a:endCxn id="22" idx="4"/>
          </p:cNvCxnSpPr>
          <p:nvPr/>
        </p:nvCxnSpPr>
        <p:spPr>
          <a:xfrm flipV="1">
            <a:off x="3131840" y="3602360"/>
            <a:ext cx="287332" cy="1933744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3304871" y="3391717"/>
            <a:ext cx="228601" cy="21064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26" name="Rectangle 25"/>
          <p:cNvSpPr/>
          <p:nvPr/>
        </p:nvSpPr>
        <p:spPr>
          <a:xfrm>
            <a:off x="502048" y="5536104"/>
            <a:ext cx="3318164" cy="48518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Step 2- Click “Login”</a:t>
            </a:r>
            <a:endParaRPr lang="en-SG" dirty="0">
              <a:solidFill>
                <a:schemeClr val="tx1"/>
              </a:solidFill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4471698" y="1586573"/>
            <a:ext cx="24655" cy="4794755"/>
          </a:xfrm>
          <a:prstGeom prst="line">
            <a:avLst/>
          </a:prstGeom>
          <a:ln w="57150">
            <a:solidFill>
              <a:srgbClr val="00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046465" y="1514565"/>
            <a:ext cx="2965189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>
                <a:solidFill>
                  <a:srgbClr val="0000FF"/>
                </a:solidFill>
              </a:rPr>
              <a:t>From mobile phone</a:t>
            </a:r>
            <a:endParaRPr lang="en-SG" sz="2000" b="1" u="sng" dirty="0">
              <a:solidFill>
                <a:srgbClr val="0000FF"/>
              </a:solidFill>
            </a:endParaRPr>
          </a:p>
        </p:txBody>
      </p:sp>
      <p:cxnSp>
        <p:nvCxnSpPr>
          <p:cNvPr id="33" name="Straight Arrow Connector 32"/>
          <p:cNvCxnSpPr>
            <a:endCxn id="34" idx="0"/>
          </p:cNvCxnSpPr>
          <p:nvPr/>
        </p:nvCxnSpPr>
        <p:spPr>
          <a:xfrm>
            <a:off x="5698852" y="2626098"/>
            <a:ext cx="222137" cy="40573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5363861" y="3031833"/>
            <a:ext cx="1114255" cy="27220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35" name="Rectangle 34"/>
          <p:cNvSpPr/>
          <p:nvPr/>
        </p:nvSpPr>
        <p:spPr>
          <a:xfrm>
            <a:off x="4585810" y="1988840"/>
            <a:ext cx="2965215" cy="64508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Step 1- go to website “www.eversafe.com.sg”</a:t>
            </a:r>
            <a:endParaRPr lang="en-SG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47147" y="2780928"/>
            <a:ext cx="1921245" cy="58821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Step 1a- click here, scroll down</a:t>
            </a:r>
            <a:endParaRPr lang="en-SG" dirty="0">
              <a:solidFill>
                <a:schemeClr val="tx1"/>
              </a:solidFill>
            </a:endParaRPr>
          </a:p>
        </p:txBody>
      </p:sp>
      <p:cxnSp>
        <p:nvCxnSpPr>
          <p:cNvPr id="40" name="Straight Arrow Connector 39"/>
          <p:cNvCxnSpPr>
            <a:stCxn id="39" idx="1"/>
          </p:cNvCxnSpPr>
          <p:nvPr/>
        </p:nvCxnSpPr>
        <p:spPr>
          <a:xfrm flipH="1">
            <a:off x="6813107" y="3075037"/>
            <a:ext cx="234040" cy="35491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6535880" y="3391717"/>
            <a:ext cx="329150" cy="19309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47" name="Rectangle 46"/>
          <p:cNvSpPr/>
          <p:nvPr/>
        </p:nvSpPr>
        <p:spPr>
          <a:xfrm>
            <a:off x="7289315" y="4221598"/>
            <a:ext cx="1570204" cy="69313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Step 2- click login</a:t>
            </a:r>
            <a:endParaRPr lang="en-SG" dirty="0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5397996" y="5623214"/>
            <a:ext cx="415922" cy="20030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25" name="Rectangle 24"/>
          <p:cNvSpPr/>
          <p:nvPr/>
        </p:nvSpPr>
        <p:spPr>
          <a:xfrm>
            <a:off x="307109" y="768844"/>
            <a:ext cx="8712968" cy="6439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Visit www.eversafe.com.sg  &gt; click login &gt; Choose Blended Learning-Student &gt;User Name: NRIC/FIN &gt; Show my login link&gt; Go to my page  </a:t>
            </a:r>
            <a:endParaRPr lang="en-SG" dirty="0">
              <a:solidFill>
                <a:schemeClr val="tx1"/>
              </a:solidFill>
            </a:endParaRPr>
          </a:p>
        </p:txBody>
      </p:sp>
      <p:pic>
        <p:nvPicPr>
          <p:cNvPr id="27" name="img1" descr="{login_img}" title="{login_img}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6" y="3246120"/>
            <a:ext cx="4187952" cy="1792224"/>
          </a:xfrm>
          <a:prstGeom prst="rect">
            <a:avLst/>
          </a:prstGeom>
        </p:spPr>
      </p:pic>
      <p:pic>
        <p:nvPicPr>
          <p:cNvPr id="28" name="img1" descr="{login_img1}" title="{login_img1}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768" y="3063240"/>
            <a:ext cx="1810512" cy="1444752"/>
          </a:xfrm>
          <a:prstGeom prst="rect">
            <a:avLst/>
          </a:prstGeom>
        </p:spPr>
      </p:pic>
      <p:pic>
        <p:nvPicPr>
          <p:cNvPr id="29" name="img1" descr="{login_img2}" title="{login_img2}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871" y="4919472"/>
            <a:ext cx="2020824" cy="132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11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971" y="2166235"/>
            <a:ext cx="4401693" cy="408467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7109" y="1587598"/>
            <a:ext cx="1879871" cy="14149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Step 3- click “Blended Learning- Student” from the list</a:t>
            </a:r>
            <a:endParaRPr lang="en-SG" dirty="0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186980" y="1701335"/>
            <a:ext cx="872852" cy="593752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5122570" y="1555284"/>
            <a:ext cx="2692747" cy="4043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Step 4- write NRIC/FIN </a:t>
            </a:r>
            <a:endParaRPr lang="en-SG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572000" y="1974905"/>
            <a:ext cx="879299" cy="699371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547509" y="2135006"/>
            <a:ext cx="1647323" cy="6896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Step 5- click here</a:t>
            </a:r>
            <a:endParaRPr lang="en-SG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6156176" y="2360356"/>
            <a:ext cx="391334" cy="296696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547509" y="3000095"/>
            <a:ext cx="2330896" cy="124315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Step 6- Check course name and click “Go to My Page”</a:t>
            </a:r>
            <a:endParaRPr lang="en-SG" dirty="0">
              <a:solidFill>
                <a:schemeClr val="tx1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4932040" y="3422648"/>
            <a:ext cx="1612216" cy="1431468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6012160" y="3590277"/>
            <a:ext cx="562407" cy="1401342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826638" y="251394"/>
            <a:ext cx="5701145" cy="39485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 to the student’s e-learning portal</a:t>
            </a:r>
            <a:endParaRPr lang="en-SG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07109" y="768844"/>
            <a:ext cx="8712968" cy="6439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Visit www.eversafe.com.sg  &gt; click login &gt; Choose Blended Learning-Student &gt;User Name: NRIC/FIN &gt; Show my login link&gt; Go to my page  </a:t>
            </a:r>
            <a:endParaRPr lang="en-S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518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52520" cy="6858000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197785" y="868961"/>
            <a:ext cx="8708411" cy="2710481"/>
          </a:xfrm>
          <a:prstGeom prst="roundRect">
            <a:avLst/>
          </a:prstGeom>
          <a:solidFill>
            <a:srgbClr val="FFFF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sz="135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135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</a:p>
          <a:p>
            <a:r>
              <a:rPr lang="en-IN" sz="1350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to Teacher-SSTM  </a:t>
            </a:r>
          </a:p>
        </p:txBody>
      </p:sp>
      <p:sp>
        <p:nvSpPr>
          <p:cNvPr id="5" name="Round Diagonal Corner Rectangle 4"/>
          <p:cNvSpPr/>
          <p:nvPr/>
        </p:nvSpPr>
        <p:spPr>
          <a:xfrm>
            <a:off x="2353365" y="60158"/>
            <a:ext cx="5758985" cy="381038"/>
          </a:xfrm>
          <a:prstGeom prst="round2Diag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0"/>
          </a:p>
        </p:txBody>
      </p:sp>
      <p:sp>
        <p:nvSpPr>
          <p:cNvPr id="4" name="TextBox 3"/>
          <p:cNvSpPr txBox="1"/>
          <p:nvPr/>
        </p:nvSpPr>
        <p:spPr>
          <a:xfrm>
            <a:off x="2278090" y="48713"/>
            <a:ext cx="593043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</a:rPr>
              <a:t>Launch “RA and SWP” from SSTM</a:t>
            </a:r>
            <a:endParaRPr lang="en-SG" sz="2100" b="1" dirty="0">
              <a:solidFill>
                <a:schemeClr val="bg1"/>
              </a:solidFill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353365" y="483031"/>
            <a:ext cx="5771063" cy="277301"/>
          </a:xfrm>
        </p:spPr>
        <p:txBody>
          <a:bodyPr>
            <a:noAutofit/>
          </a:bodyPr>
          <a:lstStyle/>
          <a:p>
            <a:r>
              <a:rPr lang="en-IN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itchFamily="2" charset="0"/>
                <a:ea typeface="Roboto" pitchFamily="2" charset="0"/>
                <a:cs typeface="Myriad Arabic" panose="01010101010101010101" pitchFamily="50" charset="-78"/>
              </a:rPr>
              <a:t>Trainer to brief RA and SWP to Trainees (RA/SWP)</a:t>
            </a:r>
            <a:endParaRPr lang="en-IN" sz="1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itchFamily="2" charset="0"/>
              <a:ea typeface="Roboto" pitchFamily="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43" y="77598"/>
            <a:ext cx="1894205" cy="57065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07312" y="2591491"/>
            <a:ext cx="3876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92876" indent="-192876">
              <a:buAutoNum type="arabicPeriod"/>
            </a:pPr>
            <a:r>
              <a:rPr lang="en-IN" sz="1200" b="1" dirty="0"/>
              <a:t>Click “RA/SWP” tab</a:t>
            </a:r>
          </a:p>
          <a:p>
            <a:pPr marL="192876" indent="-192876">
              <a:buAutoNum type="arabicPeriod"/>
            </a:pPr>
            <a:r>
              <a:rPr lang="en-IN" sz="1200" b="1" dirty="0"/>
              <a:t>Choose Course</a:t>
            </a:r>
          </a:p>
          <a:p>
            <a:pPr marL="192876" indent="-192876">
              <a:buAutoNum type="arabicPeriod"/>
            </a:pPr>
            <a:r>
              <a:rPr lang="en-IN" sz="1200" b="1" dirty="0"/>
              <a:t>Choose Batch ID</a:t>
            </a:r>
          </a:p>
          <a:p>
            <a:pPr marL="192876" indent="-192876">
              <a:buAutoNum type="arabicPeriod"/>
            </a:pPr>
            <a:r>
              <a:rPr lang="en-IN" sz="1200" b="1" dirty="0"/>
              <a:t>Send Notification to all Students after briefing.</a:t>
            </a:r>
          </a:p>
          <a:p>
            <a:endParaRPr lang="en-IN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280969" y="3821308"/>
            <a:ext cx="8724365" cy="279424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2" t="9902" r="25533" b="3115"/>
          <a:stretch/>
        </p:blipFill>
        <p:spPr>
          <a:xfrm>
            <a:off x="7703827" y="1008523"/>
            <a:ext cx="1244858" cy="184104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07" y="4180391"/>
            <a:ext cx="1518056" cy="184479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727798" y="4143587"/>
            <a:ext cx="31783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b="1" dirty="0">
                <a:ea typeface="SimSun" panose="02010600030101010101" pitchFamily="2" charset="-122"/>
                <a:cs typeface="Myanmar Text" panose="020B0502040204020203" pitchFamily="34" charset="0"/>
              </a:rPr>
              <a:t>Student will receive </a:t>
            </a:r>
          </a:p>
          <a:p>
            <a:r>
              <a:rPr lang="en-SG" sz="1400" b="1" dirty="0">
                <a:ea typeface="SimSun" panose="02010600030101010101" pitchFamily="2" charset="-122"/>
                <a:cs typeface="Myanmar Text" panose="020B0502040204020203" pitchFamily="34" charset="0"/>
              </a:rPr>
              <a:t>E-mail or SMS the “</a:t>
            </a:r>
            <a:r>
              <a:rPr lang="en-SG" sz="1400" b="1" dirty="0">
                <a:solidFill>
                  <a:srgbClr val="FF0000"/>
                </a:solidFill>
                <a:ea typeface="SimSun" panose="02010600030101010101" pitchFamily="2" charset="-122"/>
                <a:cs typeface="Myanmar Text" panose="020B0502040204020203" pitchFamily="34" charset="0"/>
              </a:rPr>
              <a:t>Risk Assessment and Safe Procedure Acknowledgement Form</a:t>
            </a:r>
            <a:r>
              <a:rPr lang="en-SG" sz="1400" b="1" dirty="0">
                <a:ea typeface="SimSun" panose="02010600030101010101" pitchFamily="2" charset="-122"/>
                <a:cs typeface="Myanmar Text" panose="020B0502040204020203" pitchFamily="34" charset="0"/>
              </a:rPr>
              <a:t>” </a:t>
            </a:r>
          </a:p>
          <a:p>
            <a:r>
              <a:rPr lang="en-SG" sz="1400" b="1" dirty="0">
                <a:ea typeface="SimSun" panose="02010600030101010101" pitchFamily="2" charset="-122"/>
                <a:cs typeface="Myanmar Text" panose="020B0502040204020203" pitchFamily="34" charset="0"/>
              </a:rPr>
              <a:t>link, Student will have to </a:t>
            </a:r>
          </a:p>
          <a:p>
            <a:r>
              <a:rPr lang="en-SG" sz="1400" b="1" dirty="0">
                <a:ea typeface="SimSun" panose="02010600030101010101" pitchFamily="2" charset="-122"/>
                <a:cs typeface="Myanmar Text" panose="020B0502040204020203" pitchFamily="34" charset="0"/>
              </a:rPr>
              <a:t>click the “</a:t>
            </a:r>
            <a:r>
              <a:rPr lang="en-SG" sz="1400" b="1" dirty="0">
                <a:solidFill>
                  <a:srgbClr val="FF0000"/>
                </a:solidFill>
                <a:ea typeface="SimSun" panose="02010600030101010101" pitchFamily="2" charset="-122"/>
                <a:cs typeface="Myanmar Text" panose="020B0502040204020203" pitchFamily="34" charset="0"/>
              </a:rPr>
              <a:t>Link</a:t>
            </a:r>
            <a:r>
              <a:rPr lang="en-SG" sz="1400" b="1" dirty="0">
                <a:ea typeface="SimSun" panose="02010600030101010101" pitchFamily="2" charset="-122"/>
                <a:cs typeface="Myanmar Text" panose="020B0502040204020203" pitchFamily="34" charset="0"/>
              </a:rPr>
              <a:t>” and acknowledge that they have attended the briefing and click “</a:t>
            </a:r>
            <a:r>
              <a:rPr lang="en-SG" sz="1400" b="1" dirty="0">
                <a:solidFill>
                  <a:srgbClr val="FF0000"/>
                </a:solidFill>
                <a:ea typeface="SimSun" panose="02010600030101010101" pitchFamily="2" charset="-122"/>
                <a:cs typeface="Myanmar Text" panose="020B0502040204020203" pitchFamily="34" charset="0"/>
              </a:rPr>
              <a:t>Submit</a:t>
            </a:r>
            <a:r>
              <a:rPr lang="en-SG" sz="1400" b="1" dirty="0">
                <a:ea typeface="SimSun" panose="02010600030101010101" pitchFamily="2" charset="-122"/>
                <a:cs typeface="Myanmar Text" panose="020B0502040204020203" pitchFamily="34" charset="0"/>
              </a:rPr>
              <a:t>”</a:t>
            </a:r>
            <a:endParaRPr lang="en-IN" sz="1400" b="1" dirty="0"/>
          </a:p>
        </p:txBody>
      </p:sp>
      <p:sp>
        <p:nvSpPr>
          <p:cNvPr id="23" name="Rectangle 22"/>
          <p:cNvSpPr/>
          <p:nvPr/>
        </p:nvSpPr>
        <p:spPr>
          <a:xfrm>
            <a:off x="342671" y="952845"/>
            <a:ext cx="349282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Dear Trainer, Please brief practical RA/SWP to Students before lunch time. </a:t>
            </a:r>
          </a:p>
          <a:p>
            <a:endParaRPr lang="en-IN" sz="14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1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will lock the next session  attendance, if you are not done so.</a:t>
            </a:r>
          </a:p>
          <a:p>
            <a:r>
              <a:rPr lang="en-IN" sz="1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578032" y="3717032"/>
            <a:ext cx="8115300" cy="0"/>
          </a:xfrm>
          <a:prstGeom prst="straightConnector1">
            <a:avLst/>
          </a:prstGeom>
          <a:ln w="285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426202" y="2549952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50" b="1" dirty="0">
                <a:solidFill>
                  <a:srgbClr val="FFFF00"/>
                </a:solidFill>
              </a:rPr>
              <a:t>1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473516" y="2914995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50" b="1" dirty="0">
                <a:solidFill>
                  <a:srgbClr val="FFFF00"/>
                </a:solidFill>
              </a:rPr>
              <a:t>2</a:t>
            </a:r>
          </a:p>
        </p:txBody>
      </p:sp>
      <p:sp>
        <p:nvSpPr>
          <p:cNvPr id="39" name="Subtitle 2"/>
          <p:cNvSpPr txBox="1">
            <a:spLocks/>
          </p:cNvSpPr>
          <p:nvPr/>
        </p:nvSpPr>
        <p:spPr>
          <a:xfrm>
            <a:off x="4053370" y="6653365"/>
            <a:ext cx="2102806" cy="313264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050" b="1" i="1" spc="225" dirty="0"/>
              <a:t>www.eversafe.edu.sg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370" y="1009091"/>
            <a:ext cx="3644971" cy="2068872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345" y="4006864"/>
            <a:ext cx="3632336" cy="237446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202" y="6236603"/>
            <a:ext cx="378244" cy="336472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4062055" y="2153985"/>
            <a:ext cx="509945" cy="18385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105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07640" y="76200"/>
            <a:ext cx="8839200" cy="1325738"/>
          </a:xfrm>
          <a:prstGeom prst="roundRect">
            <a:avLst/>
          </a:prstGeom>
          <a:solidFill>
            <a:srgbClr val="00CC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Importance of Wearing PPE During Practical Training Sessions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52400" y="1524000"/>
            <a:ext cx="8894440" cy="455509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Personnel Protective Equipment - PPE is designed to protect against a range of hazards that may be present during practical training sessions. </a:t>
            </a:r>
            <a:endParaRPr lang="en-US" b="1" dirty="0">
              <a:solidFill>
                <a:srgbClr val="3741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a WSH MANDATORY  requirement, appropriate Personal Protective Equipment (PPE) must be worn during practical training sessions in our training center (workplace). We kindly request your full compliance with this matter.</a:t>
            </a:r>
          </a:p>
          <a:p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Trainers and Trainees</a:t>
            </a:r>
            <a:r>
              <a:rPr lang="en-US" b="1" dirty="0">
                <a:solidFill>
                  <a:srgbClr val="3741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741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Wearing personal protective equipment (PPE) during a training session is crucial to ensure the safety of the trainees and trainers.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741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emphasizing the importance of PPE and to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ensure that all Trainees and Trainers are adequately protected during the session.</a:t>
            </a:r>
            <a:endParaRPr lang="en-US" sz="2000" dirty="0">
              <a:solidFill>
                <a:srgbClr val="3741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741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can lead to increased awareness of hazards and a greater focus on preventing accidents and injuries.</a:t>
            </a:r>
          </a:p>
        </p:txBody>
      </p:sp>
    </p:spTree>
    <p:extLst>
      <p:ext uri="{BB962C8B-B14F-4D97-AF65-F5344CB8AC3E}">
        <p14:creationId xmlns:p14="http://schemas.microsoft.com/office/powerpoint/2010/main" val="3539633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76200" y="64866"/>
            <a:ext cx="8970640" cy="132573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dirty="0">
                <a:solidFill>
                  <a:schemeClr val="tx1"/>
                </a:solidFill>
              </a:rPr>
              <a:t>        Mobile Phone Usage Policy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" y="1905234"/>
            <a:ext cx="8970640" cy="280076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{mobile_usage_p1}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en-US" sz="22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mobile_usage_p2</a:t>
            </a:r>
            <a:r>
              <a:rPr lang="en-US" sz="2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endParaRPr lang="en-US" sz="22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mobile_usage_p3}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{mobile_usage_p4}</a:t>
            </a:r>
            <a:endParaRPr lang="en-US" sz="22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 descr="Phone Icon Black And White #205602 - Free Icons Librar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6612" y="459228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&quot;No&quot; Symbol 4"/>
          <p:cNvSpPr/>
          <p:nvPr/>
        </p:nvSpPr>
        <p:spPr>
          <a:xfrm flipH="1">
            <a:off x="8028384" y="285208"/>
            <a:ext cx="990600" cy="1105396"/>
          </a:xfrm>
          <a:prstGeom prst="noSmoking">
            <a:avLst>
              <a:gd name="adj" fmla="val 125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166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g1" descr="{groundrules_img1}" title="{groundrules_img1}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368" y="1216152"/>
            <a:ext cx="3566160" cy="2084832"/>
          </a:xfrm>
          <a:prstGeom prst="rect">
            <a:avLst/>
          </a:prstGeom>
        </p:spPr>
      </p:pic>
      <p:pic>
        <p:nvPicPr>
          <p:cNvPr id="9" name="img2" descr="{groundrules_img2}" title="{groundrules_img2}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448" y="3401568"/>
            <a:ext cx="2350008" cy="1152144"/>
          </a:xfrm>
          <a:prstGeom prst="rect">
            <a:avLst/>
          </a:prstGeom>
        </p:spPr>
      </p:pic>
      <p:pic>
        <p:nvPicPr>
          <p:cNvPr id="8" name="img2" descr="{groundrules_img3}" title="{groundrules_img3}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736" y="4700016"/>
            <a:ext cx="2488332" cy="161848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2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{</a:t>
            </a:r>
            <a:r>
              <a:rPr lang="en-IN" dirty="0" err="1" smtClean="0"/>
              <a:t>ground_rule</a:t>
            </a:r>
            <a:r>
              <a:rPr lang="en-IN" dirty="0" smtClean="0"/>
              <a:t>}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23528" y="1556792"/>
            <a:ext cx="8712968" cy="4680520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b="1" dirty="0" smtClean="0">
                <a:solidFill>
                  <a:srgbClr val="C00000"/>
                </a:solidFill>
              </a:rPr>
              <a:t>{ground_rule_1}</a:t>
            </a:r>
            <a:endParaRPr lang="en-US" b="1" dirty="0">
              <a:solidFill>
                <a:srgbClr val="C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rgbClr val="C00000"/>
                </a:solidFill>
              </a:rPr>
              <a:t>{</a:t>
            </a:r>
            <a:r>
              <a:rPr lang="en-IN" b="1" dirty="0" smtClean="0">
                <a:solidFill>
                  <a:srgbClr val="C00000"/>
                </a:solidFill>
              </a:rPr>
              <a:t>ground_rule_2</a:t>
            </a:r>
            <a:r>
              <a:rPr lang="en-US" b="1" dirty="0" smtClean="0">
                <a:solidFill>
                  <a:srgbClr val="C00000"/>
                </a:solidFill>
              </a:rPr>
              <a:t>}</a:t>
            </a:r>
            <a:endParaRPr lang="en-US" b="1" dirty="0">
              <a:solidFill>
                <a:srgbClr val="C0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rgbClr val="C00000"/>
                </a:solidFill>
              </a:rPr>
              <a:t>{</a:t>
            </a:r>
            <a:r>
              <a:rPr lang="en-IN" b="1" dirty="0" smtClean="0">
                <a:solidFill>
                  <a:srgbClr val="C00000"/>
                </a:solidFill>
              </a:rPr>
              <a:t>ground_rule_3</a:t>
            </a:r>
            <a:r>
              <a:rPr lang="en-US" b="1" dirty="0" smtClean="0">
                <a:solidFill>
                  <a:srgbClr val="C00000"/>
                </a:solidFill>
              </a:rPr>
              <a:t>}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rgbClr val="C00000"/>
                </a:solidFill>
              </a:rPr>
              <a:t>{</a:t>
            </a:r>
            <a:r>
              <a:rPr lang="en-IN" b="1" dirty="0" smtClean="0">
                <a:solidFill>
                  <a:srgbClr val="C00000"/>
                </a:solidFill>
              </a:rPr>
              <a:t>ground_</a:t>
            </a:r>
            <a:r>
              <a:rPr lang="en-IN" b="1" dirty="0">
                <a:solidFill>
                  <a:srgbClr val="0070C0"/>
                </a:solidFill>
              </a:rPr>
              <a:t>rule_4</a:t>
            </a:r>
            <a:r>
              <a:rPr lang="en-US" b="1" dirty="0">
                <a:solidFill>
                  <a:srgbClr val="0070C0"/>
                </a:solidFill>
              </a:rPr>
              <a:t>}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rgbClr val="C00000"/>
                </a:solidFill>
              </a:rPr>
              <a:t>{</a:t>
            </a:r>
            <a:r>
              <a:rPr lang="en-IN" b="1" dirty="0" smtClean="0">
                <a:solidFill>
                  <a:srgbClr val="C00000"/>
                </a:solidFill>
              </a:rPr>
              <a:t>ground_</a:t>
            </a:r>
            <a:r>
              <a:rPr lang="en-IN" b="1" dirty="0">
                <a:solidFill>
                  <a:srgbClr val="0070C0"/>
                </a:solidFill>
              </a:rPr>
              <a:t>rule_5</a:t>
            </a:r>
            <a:r>
              <a:rPr lang="en-US" b="1" dirty="0">
                <a:solidFill>
                  <a:srgbClr val="0070C0"/>
                </a:solidFill>
              </a:rPr>
              <a:t>}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/>
              <a:t>{</a:t>
            </a:r>
            <a:r>
              <a:rPr lang="en-IN" dirty="0" smtClean="0"/>
              <a:t>ground_</a:t>
            </a:r>
            <a:r>
              <a:rPr lang="en-IN" b="1" dirty="0" smtClean="0">
                <a:solidFill>
                  <a:srgbClr val="0070C0"/>
                </a:solidFill>
              </a:rPr>
              <a:t>rule_6</a:t>
            </a:r>
            <a:r>
              <a:rPr lang="en-US" dirty="0" smtClean="0"/>
              <a:t>}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rgbClr val="C00000"/>
                </a:solidFill>
              </a:rPr>
              <a:t>{</a:t>
            </a:r>
            <a:r>
              <a:rPr lang="en-IN" b="1" dirty="0" smtClean="0">
                <a:solidFill>
                  <a:srgbClr val="C00000"/>
                </a:solidFill>
              </a:rPr>
              <a:t>ground_rule_7</a:t>
            </a:r>
            <a:r>
              <a:rPr lang="en-US" b="1" dirty="0" smtClean="0">
                <a:solidFill>
                  <a:srgbClr val="0070C0"/>
                </a:solidFill>
              </a:rPr>
              <a:t>}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70C0"/>
                </a:solidFill>
              </a:rPr>
              <a:t>{</a:t>
            </a:r>
            <a:r>
              <a:rPr lang="en-IN" b="1" dirty="0">
                <a:solidFill>
                  <a:srgbClr val="0070C0"/>
                </a:solidFill>
              </a:rPr>
              <a:t>ground_rule_8</a:t>
            </a:r>
            <a:r>
              <a:rPr lang="en-US" b="1" dirty="0" smtClean="0">
                <a:solidFill>
                  <a:srgbClr val="0070C0"/>
                </a:solidFill>
              </a:rPr>
              <a:t>}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/>
              <a:t>{</a:t>
            </a:r>
            <a:r>
              <a:rPr lang="en-IN" b="1" dirty="0"/>
              <a:t>ground_rule_9</a:t>
            </a:r>
            <a:r>
              <a:rPr lang="en-US" b="1" dirty="0"/>
              <a:t>}</a:t>
            </a:r>
          </a:p>
          <a:p>
            <a:r>
              <a:rPr lang="en-US" b="1" dirty="0" smtClean="0"/>
              <a:t> </a:t>
            </a:r>
            <a:endParaRPr lang="en-US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b="1" dirty="0">
              <a:solidFill>
                <a:srgbClr val="0070C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b="1" dirty="0">
              <a:solidFill>
                <a:srgbClr val="0070C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b="1" dirty="0">
              <a:solidFill>
                <a:srgbClr val="0070C0"/>
              </a:solidFill>
            </a:endParaRPr>
          </a:p>
          <a:p>
            <a:endParaRPr lang="en-US" b="1" dirty="0" smtClean="0">
              <a:solidFill>
                <a:srgbClr val="C00000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2561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3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79512" y="260351"/>
            <a:ext cx="8745380" cy="648369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Training and Assessment</a:t>
            </a:r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 noChangeArrowheads="1"/>
          </p:cNvSpPr>
          <p:nvPr/>
        </p:nvSpPr>
        <p:spPr>
          <a:xfrm>
            <a:off x="304800" y="1124744"/>
            <a:ext cx="2755032" cy="34563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24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301943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27063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3444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None/>
              <a:defRPr/>
            </a:pPr>
            <a:r>
              <a:rPr lang="en-SG" altLang="en-US" sz="2000" b="1" dirty="0" smtClean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Attendance:</a:t>
            </a:r>
            <a:endParaRPr lang="en-SG" altLang="en-US" sz="2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marL="0" lvl="1" indent="301625">
              <a:buSzPct val="120000"/>
              <a:buFont typeface="Arial" pitchFamily="34" charset="0"/>
              <a:buChar char="•"/>
              <a:defRPr/>
            </a:pPr>
            <a:r>
              <a:rPr lang="en-SG" altLang="en-US" sz="20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100%</a:t>
            </a:r>
            <a:r>
              <a:rPr lang="en-SG" altLang="en-US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SG" altLang="en-US" sz="2000" dirty="0"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Training </a:t>
            </a:r>
            <a:r>
              <a:rPr lang="en-SG" altLang="en-US" sz="2000" b="1" dirty="0" smtClean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duration:</a:t>
            </a:r>
            <a:endParaRPr lang="en-US" sz="2000" dirty="0">
              <a:latin typeface="Arial" pitchFamily="34" charset="0"/>
              <a:cs typeface="Arial" pitchFamily="34" charset="0"/>
            </a:endParaRPr>
          </a:p>
          <a:p>
            <a:pPr marL="342900" indent="-342900">
              <a:buSzPct val="120000"/>
              <a:buFont typeface="Arial" panose="020B0604020202020204" pitchFamily="34" charset="0"/>
              <a:buChar char="•"/>
              <a:defRPr/>
            </a:pPr>
            <a:r>
              <a:rPr lang="en-US" sz="20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{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tr_duration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20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hours} hours</a:t>
            </a:r>
          </a:p>
          <a:p>
            <a:pPr marL="342900" indent="-342900">
              <a:buSzPct val="120000"/>
              <a:buFont typeface="Arial" panose="020B0604020202020204" pitchFamily="34" charset="0"/>
              <a:buChar char="•"/>
              <a:defRPr/>
            </a:pPr>
            <a:r>
              <a:rPr lang="en-US" sz="20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Including 2 hours</a:t>
            </a:r>
          </a:p>
          <a:p>
            <a:pPr>
              <a:buSzPct val="120000"/>
              <a:defRPr/>
            </a:pPr>
            <a:r>
              <a:rPr lang="en-US" sz="20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     assessment</a:t>
            </a:r>
            <a:endParaRPr lang="en-US" sz="2000" b="1" dirty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  <a:p>
            <a:pPr marL="457200" lvl="1">
              <a:buFont typeface="Arial" pitchFamily="34" charset="0"/>
              <a:buNone/>
              <a:defRPr/>
            </a:pP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47864" y="2406587"/>
            <a:ext cx="5577028" cy="3693319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pPr marL="285750" indent="-285750">
              <a:buClr>
                <a:srgbClr val="0000FF"/>
              </a:buClr>
              <a:buFont typeface="Arial" panose="020B0604020202020204" pitchFamily="34" charset="0"/>
              <a:buChar char="•"/>
              <a:defRPr/>
            </a:pPr>
            <a:r>
              <a:rPr lang="en-SG" alt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SG" alt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Practical Performance </a:t>
            </a:r>
          </a:p>
          <a:p>
            <a:pPr marL="803275" lvl="1" indent="-355600" algn="just">
              <a:buFont typeface="Wingdings" panose="05000000000000000000" pitchFamily="2" charset="2"/>
              <a:buChar char="ü"/>
              <a:defRPr/>
            </a:pPr>
            <a:r>
              <a:rPr lang="en-US" alt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7 stations </a:t>
            </a:r>
            <a:r>
              <a:rPr lang="en-US" altLang="en-US" dirty="0">
                <a:latin typeface="Arial" pitchFamily="34" charset="0"/>
                <a:cs typeface="Arial" pitchFamily="34" charset="0"/>
              </a:rPr>
              <a:t>(PPE, Safety Sign, O2 entry limits for confined space, Fire Emergency, Ascend scaffold, Ascend roof structure and self-relief suspension trauma management)</a:t>
            </a:r>
            <a:endParaRPr lang="en-US" altLang="en-US" b="1" dirty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  <a:p>
            <a:pPr marL="803275" lvl="1" indent="-355600" algn="just">
              <a:buFont typeface="Wingdings" panose="05000000000000000000" pitchFamily="2" charset="2"/>
              <a:buChar char="ü"/>
              <a:defRPr/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Pass criteria: </a:t>
            </a:r>
            <a:r>
              <a:rPr lang="en-US" alt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100%  </a:t>
            </a:r>
            <a:r>
              <a:rPr lang="en-US" altLang="en-US" dirty="0">
                <a:latin typeface="Arial" pitchFamily="34" charset="0"/>
                <a:cs typeface="Arial" pitchFamily="34" charset="0"/>
              </a:rPr>
              <a:t>(competency based)</a:t>
            </a:r>
          </a:p>
          <a:p>
            <a:pPr marL="803275" lvl="1" indent="-355600" algn="just">
              <a:buFont typeface="Wingdings" panose="05000000000000000000" pitchFamily="2" charset="2"/>
              <a:buChar char="ü"/>
              <a:defRPr/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&gt; 3 components NYC, considered NYC of the course </a:t>
            </a:r>
          </a:p>
          <a:p>
            <a:pPr marL="803275" lvl="1" indent="-355600" algn="just">
              <a:buFont typeface="Wingdings" panose="05000000000000000000" pitchFamily="2" charset="2"/>
              <a:buChar char="ü"/>
              <a:defRPr/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Up to 3 components NYC, Trainer will teach and assess learner for 2</a:t>
            </a:r>
            <a:r>
              <a:rPr lang="en-US" altLang="en-US" baseline="30000" dirty="0">
                <a:latin typeface="Arial" pitchFamily="34" charset="0"/>
                <a:cs typeface="Arial" pitchFamily="34" charset="0"/>
              </a:rPr>
              <a:t>nd</a:t>
            </a:r>
            <a:r>
              <a:rPr lang="en-US" altLang="en-US" dirty="0">
                <a:latin typeface="Arial" pitchFamily="34" charset="0"/>
                <a:cs typeface="Arial" pitchFamily="34" charset="0"/>
              </a:rPr>
              <a:t> attempt of that (NYC) components. During 2</a:t>
            </a:r>
            <a:r>
              <a:rPr lang="en-US" altLang="en-US" baseline="30000" dirty="0">
                <a:latin typeface="Arial" pitchFamily="34" charset="0"/>
                <a:cs typeface="Arial" pitchFamily="34" charset="0"/>
              </a:rPr>
              <a:t>nd</a:t>
            </a:r>
            <a:r>
              <a:rPr lang="en-US" altLang="en-US" dirty="0">
                <a:latin typeface="Arial" pitchFamily="34" charset="0"/>
                <a:cs typeface="Arial" pitchFamily="34" charset="0"/>
              </a:rPr>
              <a:t> attempt, if any 1 component NYC, considered full course NYC.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79512" y="3791582"/>
            <a:ext cx="3024336" cy="2308324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Candidates must pass both the (MCQ) and Practical Performance </a:t>
            </a:r>
            <a:r>
              <a:rPr lang="en-US" sz="2400" b="1" dirty="0" smtClean="0">
                <a:solidFill>
                  <a:srgbClr val="FF0000"/>
                </a:solidFill>
              </a:rPr>
              <a:t>separately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347864" y="1187343"/>
            <a:ext cx="5577028" cy="10895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90000"/>
              </a:lnSpc>
              <a:buSzPct val="120000"/>
              <a:buFont typeface="Arial" panose="020B0604020202020204" pitchFamily="34" charset="0"/>
              <a:buChar char="•"/>
              <a:defRPr/>
            </a:pPr>
            <a:r>
              <a:rPr lang="en-SG" altLang="en-US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Written_test</a:t>
            </a:r>
            <a:r>
              <a:rPr lang="en-SG" alt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n-SG" altLang="en-US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Close_book_Individual</a:t>
            </a:r>
            <a:r>
              <a:rPr lang="en-SG" alt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} </a:t>
            </a:r>
            <a:endParaRPr lang="en-SG" altLang="en-US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pPr marL="800100" lvl="1" indent="-342900">
              <a:lnSpc>
                <a:spcPct val="90000"/>
              </a:lnSpc>
              <a:buFont typeface="Wingdings" panose="05000000000000000000" pitchFamily="2" charset="2"/>
              <a:buChar char="ü"/>
              <a:defRPr/>
            </a:pPr>
            <a:r>
              <a:rPr lang="en-SG" alt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{</a:t>
            </a:r>
            <a:r>
              <a:rPr lang="en-SG" altLang="en-US" b="1" dirty="0" err="1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total_mcq</a:t>
            </a:r>
            <a:r>
              <a:rPr lang="en-SG" alt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} MCQ </a:t>
            </a:r>
            <a:r>
              <a:rPr lang="en-SG" altLang="en-US" dirty="0">
                <a:latin typeface="Arial" pitchFamily="34" charset="0"/>
                <a:cs typeface="Arial" pitchFamily="34" charset="0"/>
              </a:rPr>
              <a:t>questions</a:t>
            </a:r>
            <a:r>
              <a:rPr lang="en-SG" alt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SG" altLang="en-US" dirty="0" smtClean="0">
                <a:latin typeface="Arial" pitchFamily="34" charset="0"/>
                <a:cs typeface="Arial" pitchFamily="34" charset="0"/>
              </a:rPr>
              <a:t>(40 </a:t>
            </a:r>
            <a:r>
              <a:rPr lang="en-SG" altLang="en-US" dirty="0">
                <a:latin typeface="Arial" pitchFamily="34" charset="0"/>
                <a:cs typeface="Arial" pitchFamily="34" charset="0"/>
              </a:rPr>
              <a:t>marks</a:t>
            </a:r>
            <a:r>
              <a:rPr lang="en-SG" altLang="en-US" dirty="0" smtClean="0">
                <a:latin typeface="Arial" pitchFamily="34" charset="0"/>
                <a:cs typeface="Arial" pitchFamily="34" charset="0"/>
              </a:rPr>
              <a:t>)} </a:t>
            </a:r>
            <a:endParaRPr lang="en-SG" altLang="en-US" dirty="0">
              <a:latin typeface="Arial" pitchFamily="34" charset="0"/>
              <a:cs typeface="Arial" pitchFamily="34" charset="0"/>
            </a:endParaRPr>
          </a:p>
          <a:p>
            <a:pPr marL="800100" lvl="1" indent="-342900">
              <a:lnSpc>
                <a:spcPct val="90000"/>
              </a:lnSpc>
              <a:buFont typeface="Wingdings" panose="05000000000000000000" pitchFamily="2" charset="2"/>
              <a:buChar char="ü"/>
              <a:defRPr/>
            </a:pPr>
            <a:r>
              <a:rPr lang="en-SG" altLang="en-US" dirty="0">
                <a:latin typeface="Arial" pitchFamily="34" charset="0"/>
                <a:cs typeface="Arial" pitchFamily="34" charset="0"/>
              </a:rPr>
              <a:t>D</a:t>
            </a:r>
            <a:r>
              <a:rPr lang="en-SG" altLang="en-US" dirty="0" smtClean="0">
                <a:latin typeface="Arial" pitchFamily="34" charset="0"/>
                <a:cs typeface="Arial" pitchFamily="34" charset="0"/>
              </a:rPr>
              <a:t>uration:{</a:t>
            </a:r>
            <a:r>
              <a:rPr lang="en-SG" alt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hrs} hour </a:t>
            </a:r>
            <a:endParaRPr lang="en-SG" altLang="en-US" b="1" dirty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  <a:p>
            <a:pPr marL="800100" lvl="1" indent="-342900">
              <a:lnSpc>
                <a:spcPct val="90000"/>
              </a:lnSpc>
              <a:buFont typeface="Wingdings" panose="05000000000000000000" pitchFamily="2" charset="2"/>
              <a:buChar char="ü"/>
              <a:defRPr/>
            </a:pPr>
            <a:r>
              <a:rPr lang="en-SG" altLang="en-US" dirty="0" smtClean="0">
                <a:latin typeface="Arial" pitchFamily="34" charset="0"/>
                <a:cs typeface="Arial" pitchFamily="34" charset="0"/>
              </a:rPr>
              <a:t>Pass criteria: </a:t>
            </a:r>
            <a:r>
              <a:rPr lang="en-SG" alt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60</a:t>
            </a:r>
            <a:r>
              <a:rPr lang="en-SG" alt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% (Minimum of 24 marks) 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784867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195736" y="44624"/>
            <a:ext cx="4478351" cy="504055"/>
          </a:xfrm>
          <a:solidFill>
            <a:schemeClr val="accent6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r>
              <a:rPr lang="en-US" sz="2400" dirty="0"/>
              <a:t>Training and Assessment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129252" y="631424"/>
            <a:ext cx="8826194" cy="34163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  <a:defRPr/>
            </a:pPr>
            <a:r>
              <a:rPr lang="en-US" altLang="en-US" b="1" dirty="0">
                <a:latin typeface="Arial" pitchFamily="34" charset="0"/>
                <a:cs typeface="Arial" pitchFamily="34" charset="0"/>
              </a:rPr>
              <a:t>Trainee must be physically/medically fit to do this course.</a:t>
            </a:r>
          </a:p>
          <a:p>
            <a:pPr>
              <a:lnSpc>
                <a:spcPct val="200000"/>
              </a:lnSpc>
              <a:defRPr/>
            </a:pPr>
            <a:endParaRPr lang="en-US" altLang="en-US" sz="800" b="1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US" altLang="en-US" b="1" dirty="0">
                <a:latin typeface="Arial" pitchFamily="34" charset="0"/>
                <a:cs typeface="Arial" pitchFamily="34" charset="0"/>
              </a:rPr>
              <a:t>Trainee need to declare the physical and Medical fitness in the </a:t>
            </a:r>
            <a:r>
              <a:rPr lang="en-US" altLang="en-US" b="1" u="sng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Indemnity Form.</a:t>
            </a:r>
          </a:p>
          <a:p>
            <a:pPr>
              <a:defRPr/>
            </a:pPr>
            <a:endParaRPr lang="en-US" altLang="en-US" sz="1000" b="1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US" altLang="en-US" b="1" dirty="0">
                <a:latin typeface="Arial" pitchFamily="34" charset="0"/>
                <a:cs typeface="Arial" pitchFamily="34" charset="0"/>
              </a:rPr>
              <a:t>The course involves theory &amp; practical training and practical examination                     (Example : Climbing a scaffold structure, Hanging in a Safety Harness etc..) </a:t>
            </a:r>
          </a:p>
          <a:p>
            <a:pPr>
              <a:defRPr/>
            </a:pPr>
            <a:endParaRPr lang="en-US" altLang="en-US" b="1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US" altLang="en-US" b="1" dirty="0">
                <a:latin typeface="Arial" pitchFamily="34" charset="0"/>
                <a:cs typeface="Arial" pitchFamily="34" charset="0"/>
              </a:rPr>
              <a:t>The trainee </a:t>
            </a:r>
            <a:r>
              <a:rPr lang="en-US" altLang="en-US" b="1" u="sng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MUST BRING  “Safety Shoe” and Long Pants </a:t>
            </a:r>
            <a:r>
              <a:rPr lang="en-US" altLang="en-US" b="1" dirty="0">
                <a:latin typeface="Arial" pitchFamily="34" charset="0"/>
                <a:cs typeface="Arial" pitchFamily="34" charset="0"/>
              </a:rPr>
              <a:t>for the Practical training and practical examination.</a:t>
            </a:r>
          </a:p>
          <a:p>
            <a:pPr>
              <a:defRPr/>
            </a:pPr>
            <a:endParaRPr lang="en-US" altLang="en-US" sz="1000" b="1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US" altLang="en-US" b="1" dirty="0">
                <a:latin typeface="Arial" pitchFamily="34" charset="0"/>
                <a:cs typeface="Arial" pitchFamily="34" charset="0"/>
              </a:rPr>
              <a:t>Safety Helmet and Full body Safety Harness will be provided</a:t>
            </a:r>
            <a:endParaRPr lang="en-US" alt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4" name="img1" descr="{training_assesment_img1}" title="{training_assesment_img1}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4434840"/>
            <a:ext cx="3145536" cy="1645920"/>
          </a:xfrm>
          <a:prstGeom prst="rect">
            <a:avLst/>
          </a:prstGeom>
        </p:spPr>
      </p:pic>
      <p:pic>
        <p:nvPicPr>
          <p:cNvPr id="15" name="img1" descr="{training_assesment_img2}" title="{training_assesment_img2}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160" y="4462272"/>
            <a:ext cx="2807208" cy="1645920"/>
          </a:xfrm>
          <a:prstGeom prst="rect">
            <a:avLst/>
          </a:prstGeom>
        </p:spPr>
      </p:pic>
      <p:pic>
        <p:nvPicPr>
          <p:cNvPr id="16" name="img1" descr="{training_assesment_img3}" title="{training_assesment_img3}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816" y="4462272"/>
            <a:ext cx="2295144" cy="180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908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23528" y="692696"/>
            <a:ext cx="8496944" cy="5256584"/>
          </a:xfrm>
          <a:solidFill>
            <a:srgbClr val="FFFF00"/>
          </a:solidFill>
          <a:ln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dirty="0"/>
              <a:t>Present at examination venue </a:t>
            </a:r>
            <a:r>
              <a:rPr lang="en-US" b="1" u="sng" dirty="0">
                <a:solidFill>
                  <a:srgbClr val="FF0000"/>
                </a:solidFill>
              </a:rPr>
              <a:t>in time</a:t>
            </a:r>
            <a:r>
              <a:rPr lang="en-US" dirty="0"/>
              <a:t>.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dirty="0"/>
              <a:t>Follow the instructions of the invigilator/assessor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dirty="0"/>
              <a:t>Using </a:t>
            </a:r>
            <a:r>
              <a:rPr lang="en-US" b="1" u="sng" dirty="0">
                <a:solidFill>
                  <a:schemeClr val="accent1"/>
                </a:solidFill>
              </a:rPr>
              <a:t>mobile phone/electronics devises </a:t>
            </a:r>
            <a:r>
              <a:rPr lang="en-US" dirty="0"/>
              <a:t>are prohibited during exam. Switch off/silence your mobile phone 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dirty="0"/>
              <a:t>Keep your </a:t>
            </a:r>
            <a:r>
              <a:rPr lang="en-US" b="1" u="sng" dirty="0">
                <a:solidFill>
                  <a:srgbClr val="FF0000"/>
                </a:solidFill>
              </a:rPr>
              <a:t>NRIC/Work Permit </a:t>
            </a:r>
            <a:r>
              <a:rPr lang="en-US" dirty="0"/>
              <a:t>on the table. Invigilator will check your identity 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b="1" u="sng" dirty="0">
                <a:solidFill>
                  <a:schemeClr val="accent1"/>
                </a:solidFill>
              </a:rPr>
              <a:t>Remove bags, books, mobile phone </a:t>
            </a:r>
            <a:r>
              <a:rPr lang="en-US" dirty="0"/>
              <a:t>or any other personal belongings from the table. Keep in front /behind of the classroom.   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dirty="0"/>
              <a:t>Must use </a:t>
            </a:r>
            <a:r>
              <a:rPr lang="en-US" b="1" u="sng" dirty="0">
                <a:solidFill>
                  <a:srgbClr val="FF0000"/>
                </a:solidFill>
              </a:rPr>
              <a:t>pen for written exam </a:t>
            </a:r>
            <a:r>
              <a:rPr lang="en-US" dirty="0"/>
              <a:t>and use </a:t>
            </a:r>
            <a:r>
              <a:rPr lang="en-US" b="1" u="sng" dirty="0">
                <a:solidFill>
                  <a:srgbClr val="FF0000"/>
                </a:solidFill>
              </a:rPr>
              <a:t>pencil</a:t>
            </a:r>
            <a:r>
              <a:rPr lang="en-US" dirty="0"/>
              <a:t> to shade circle for </a:t>
            </a:r>
            <a:r>
              <a:rPr lang="en-US" b="1" u="sng" dirty="0">
                <a:solidFill>
                  <a:srgbClr val="FF0000"/>
                </a:solidFill>
              </a:rPr>
              <a:t>MCQ</a:t>
            </a:r>
            <a:r>
              <a:rPr lang="en-US" dirty="0"/>
              <a:t> exam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dirty="0"/>
              <a:t>Write the </a:t>
            </a:r>
            <a:r>
              <a:rPr lang="en-US" b="1" u="sng" dirty="0">
                <a:solidFill>
                  <a:schemeClr val="accent1"/>
                </a:solidFill>
              </a:rPr>
              <a:t>question set number </a:t>
            </a:r>
            <a:r>
              <a:rPr lang="en-US" dirty="0"/>
              <a:t>on the answer sheet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b="1" u="sng" dirty="0">
                <a:solidFill>
                  <a:srgbClr val="FF0000"/>
                </a:solidFill>
              </a:rPr>
              <a:t>Learner and Invigilator Signature </a:t>
            </a:r>
            <a:r>
              <a:rPr lang="en-US" dirty="0"/>
              <a:t>on the answer sheet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b="1" u="sng" dirty="0">
                <a:solidFill>
                  <a:schemeClr val="accent1"/>
                </a:solidFill>
              </a:rPr>
              <a:t>Don’t write/mark </a:t>
            </a:r>
            <a:r>
              <a:rPr lang="en-US" dirty="0"/>
              <a:t>anything on the </a:t>
            </a:r>
            <a:r>
              <a:rPr lang="en-US" b="1" u="sng" dirty="0">
                <a:solidFill>
                  <a:schemeClr val="accent1"/>
                </a:solidFill>
              </a:rPr>
              <a:t>question paper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b="1" u="sng" dirty="0">
                <a:solidFill>
                  <a:srgbClr val="FF0000"/>
                </a:solidFill>
              </a:rPr>
              <a:t>START and END time</a:t>
            </a:r>
            <a:r>
              <a:rPr lang="en-US" dirty="0"/>
              <a:t> will be written on the white board. No extra time will be given for the exam.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b="1" u="sng" dirty="0">
                <a:solidFill>
                  <a:schemeClr val="accent1"/>
                </a:solidFill>
              </a:rPr>
              <a:t>Return answer sheet, exam paper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and stationery to invigilator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dirty="0"/>
              <a:t>Any types of </a:t>
            </a:r>
            <a:r>
              <a:rPr lang="en-US" b="1" u="sng" dirty="0">
                <a:solidFill>
                  <a:srgbClr val="FF0000"/>
                </a:solidFill>
              </a:rPr>
              <a:t>cheating</a:t>
            </a:r>
            <a:r>
              <a:rPr lang="en-US" dirty="0"/>
              <a:t> will not be allowed during exam and if do so by any candidate will be awarded “Zero Mark” or “NYC” immediately  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dirty="0"/>
              <a:t>Refer to the “Examination Rules” displayed in the classroom for details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23528" y="116632"/>
            <a:ext cx="8496944" cy="50435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Examination Rules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3120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78A0A-CF14-46D9-96E1-EA1C7D2FDEA7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23528" y="476672"/>
            <a:ext cx="8496944" cy="648370"/>
          </a:xfrm>
        </p:spPr>
        <p:txBody>
          <a:bodyPr>
            <a:normAutofit/>
          </a:bodyPr>
          <a:lstStyle/>
          <a:p>
            <a:r>
              <a:rPr lang="en-US" sz="3600" dirty="0"/>
              <a:t>Assessment result and Certificate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10344" y="1281613"/>
            <a:ext cx="8723312" cy="2376264"/>
          </a:xfrm>
        </p:spPr>
        <p:txBody>
          <a:bodyPr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850" dirty="0">
                <a:cs typeface="Calibri" panose="020F0502020204030204" pitchFamily="34" charset="0"/>
              </a:rPr>
              <a:t>Result will be published </a:t>
            </a:r>
            <a:r>
              <a:rPr lang="en-US" sz="3850" b="1" u="sng" dirty="0">
                <a:solidFill>
                  <a:srgbClr val="C00000"/>
                </a:solidFill>
                <a:cs typeface="Calibri" panose="020F0502020204030204" pitchFamily="34" charset="0"/>
              </a:rPr>
              <a:t>at the end of the course and Certificate</a:t>
            </a:r>
            <a:r>
              <a:rPr lang="en-US" sz="3850" dirty="0">
                <a:solidFill>
                  <a:srgbClr val="C00000"/>
                </a:solidFill>
                <a:cs typeface="Calibri" panose="020F0502020204030204" pitchFamily="34" charset="0"/>
              </a:rPr>
              <a:t> </a:t>
            </a:r>
            <a:r>
              <a:rPr lang="en-US" sz="3850" dirty="0">
                <a:cs typeface="Calibri" panose="020F0502020204030204" pitchFamily="34" charset="0"/>
              </a:rPr>
              <a:t>will be distributed to the Competent learners. </a:t>
            </a:r>
          </a:p>
        </p:txBody>
      </p:sp>
      <p:pic>
        <p:nvPicPr>
          <p:cNvPr id="6" name="img1" descr="{assesment_img1}" title="{assesment_img1}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657600"/>
            <a:ext cx="1984248" cy="289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642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EC9E7B59-DCAD-4762-8CEF-CBDDEABCD4DD}" type="slidenum">
              <a:rPr lang="en-US" altLang="en-US" sz="1200" smtClean="0">
                <a:latin typeface="Trebuchet MS" pitchFamily="34" charset="0"/>
              </a:rPr>
              <a:pPr eaLnBrk="1" hangingPunct="1"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200" dirty="0">
              <a:latin typeface="Trebuchet MS" pitchFamily="34" charset="0"/>
            </a:endParaRPr>
          </a:p>
        </p:txBody>
      </p:sp>
      <p:pic>
        <p:nvPicPr>
          <p:cNvPr id="10" name="Picture 2" descr="C:\Users\Translator1\Downloads\image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183" y="2708919"/>
            <a:ext cx="2119736" cy="376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/>
          <p:cNvSpPr/>
          <p:nvPr/>
        </p:nvSpPr>
        <p:spPr>
          <a:xfrm>
            <a:off x="451778" y="2791147"/>
            <a:ext cx="540060" cy="385245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0" name="Picture 2" descr="C:\Users\Translator1\Downloads\image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6160" y="2397486"/>
            <a:ext cx="2038388" cy="3623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/>
          <p:cNvSpPr/>
          <p:nvPr/>
        </p:nvSpPr>
        <p:spPr>
          <a:xfrm>
            <a:off x="6146160" y="3951931"/>
            <a:ext cx="720080" cy="2574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987824" y="2971747"/>
            <a:ext cx="2160240" cy="529261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2. Click here </a:t>
            </a:r>
          </a:p>
        </p:txBody>
      </p:sp>
      <p:cxnSp>
        <p:nvCxnSpPr>
          <p:cNvPr id="13" name="Straight Arrow Connector 12"/>
          <p:cNvCxnSpPr>
            <a:stCxn id="11" idx="1"/>
            <a:endCxn id="6" idx="6"/>
          </p:cNvCxnSpPr>
          <p:nvPr/>
        </p:nvCxnSpPr>
        <p:spPr>
          <a:xfrm flipH="1" flipV="1">
            <a:off x="991838" y="2983770"/>
            <a:ext cx="1995986" cy="252608"/>
          </a:xfrm>
          <a:prstGeom prst="straightConnector1">
            <a:avLst/>
          </a:prstGeom>
          <a:ln w="57150">
            <a:solidFill>
              <a:srgbClr val="3333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2817841" y="4437112"/>
            <a:ext cx="2690263" cy="504056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3. Click Result  </a:t>
            </a:r>
          </a:p>
        </p:txBody>
      </p:sp>
      <p:cxnSp>
        <p:nvCxnSpPr>
          <p:cNvPr id="17" name="Straight Arrow Connector 16"/>
          <p:cNvCxnSpPr>
            <a:endCxn id="15" idx="2"/>
          </p:cNvCxnSpPr>
          <p:nvPr/>
        </p:nvCxnSpPr>
        <p:spPr>
          <a:xfrm flipV="1">
            <a:off x="5478911" y="4080659"/>
            <a:ext cx="667249" cy="356453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07504" y="135091"/>
            <a:ext cx="8928992" cy="609398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b="1" dirty="0">
                <a:cs typeface="Calibri" panose="020F0502020204030204" pitchFamily="34" charset="0"/>
              </a:rPr>
              <a:t>You may check the result from </a:t>
            </a:r>
            <a:r>
              <a:rPr lang="en-US" sz="2800" b="1" u="sng" dirty="0">
                <a:solidFill>
                  <a:srgbClr val="C00000"/>
                </a:solidFill>
                <a:cs typeface="Calibri" panose="020F0502020204030204" pitchFamily="34" charset="0"/>
              </a:rPr>
              <a:t>Eversafe App </a:t>
            </a: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19" y="1025324"/>
            <a:ext cx="4660445" cy="1267314"/>
          </a:xfrm>
          <a:prstGeom prst="rect">
            <a:avLst/>
          </a:prstGeom>
          <a:noFill/>
          <a:ln w="57150">
            <a:solidFill>
              <a:srgbClr val="92D05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6" name="Rounded Rectangle 15"/>
          <p:cNvSpPr/>
          <p:nvPr/>
        </p:nvSpPr>
        <p:spPr>
          <a:xfrm>
            <a:off x="5868144" y="1171547"/>
            <a:ext cx="3031842" cy="529261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tx1"/>
                </a:solidFill>
              </a:rPr>
              <a:t>1. Download App</a:t>
            </a:r>
          </a:p>
        </p:txBody>
      </p:sp>
      <p:sp>
        <p:nvSpPr>
          <p:cNvPr id="5" name="Oval 4"/>
          <p:cNvSpPr/>
          <p:nvPr/>
        </p:nvSpPr>
        <p:spPr>
          <a:xfrm>
            <a:off x="323528" y="908720"/>
            <a:ext cx="4968552" cy="14887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Arrow Connector 18"/>
          <p:cNvCxnSpPr>
            <a:stCxn id="16" idx="1"/>
            <a:endCxn id="5" idx="6"/>
          </p:cNvCxnSpPr>
          <p:nvPr/>
        </p:nvCxnSpPr>
        <p:spPr>
          <a:xfrm flipH="1">
            <a:off x="5292080" y="1436178"/>
            <a:ext cx="576064" cy="216925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942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EC9E7B59-DCAD-4762-8CEF-CBDDEABCD4DD}" type="slidenum">
              <a:rPr lang="en-US" altLang="en-US" sz="1200" smtClean="0">
                <a:latin typeface="Trebuchet MS" pitchFamily="34" charset="0"/>
              </a:rPr>
              <a:pPr eaLnBrk="1" hangingPunct="1"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200" dirty="0">
              <a:latin typeface="Trebuchet MS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7504" y="135091"/>
            <a:ext cx="8928992" cy="535531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>
                <a:cs typeface="Calibri" panose="020F0502020204030204" pitchFamily="34" charset="0"/>
              </a:rPr>
              <a:t>You may check the result from </a:t>
            </a:r>
            <a:r>
              <a:rPr lang="en-US" sz="2400" b="1" u="sng" dirty="0">
                <a:solidFill>
                  <a:srgbClr val="C00000"/>
                </a:solidFill>
                <a:cs typeface="Calibri" panose="020F0502020204030204" pitchFamily="34" charset="0"/>
              </a:rPr>
              <a:t>Eversafe App </a:t>
            </a:r>
          </a:p>
        </p:txBody>
      </p:sp>
      <p:pic>
        <p:nvPicPr>
          <p:cNvPr id="3074" name="Picture 2" descr="C:\Users\Translator1\Downloads\image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76" y="980728"/>
            <a:ext cx="3118847" cy="554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4935810"/>
            <a:ext cx="3144133" cy="15895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0558" y="1984965"/>
            <a:ext cx="3051051" cy="1805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Oval 15"/>
          <p:cNvSpPr/>
          <p:nvPr/>
        </p:nvSpPr>
        <p:spPr>
          <a:xfrm>
            <a:off x="699334" y="5006468"/>
            <a:ext cx="1152128" cy="3289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1851462" y="5170944"/>
            <a:ext cx="4160698" cy="962828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6012160" y="5989756"/>
            <a:ext cx="682426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683568" y="3790689"/>
            <a:ext cx="864096" cy="32685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1547664" y="3485242"/>
            <a:ext cx="4536504" cy="468877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683568" y="3212179"/>
            <a:ext cx="604952" cy="27306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1288520" y="1628800"/>
            <a:ext cx="2419384" cy="1665094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707904" y="870111"/>
            <a:ext cx="1833366" cy="83069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Click 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</a:rPr>
              <a:t>Card &gt; Show</a:t>
            </a:r>
          </a:p>
        </p:txBody>
      </p:sp>
      <p:sp>
        <p:nvSpPr>
          <p:cNvPr id="26" name="Oval 25"/>
          <p:cNvSpPr/>
          <p:nvPr/>
        </p:nvSpPr>
        <p:spPr>
          <a:xfrm>
            <a:off x="712456" y="4407001"/>
            <a:ext cx="1771312" cy="3289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ounded Rectangle 29"/>
          <p:cNvSpPr/>
          <p:nvPr/>
        </p:nvSpPr>
        <p:spPr>
          <a:xfrm>
            <a:off x="4029300" y="3947253"/>
            <a:ext cx="4791171" cy="79208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Scan QR Code on Card/Certificate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2479151" y="4407001"/>
            <a:ext cx="1550149" cy="178582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5240" y="870111"/>
            <a:ext cx="1405231" cy="1907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4593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78A0A-CF14-46D9-96E1-EA1C7D2FDEA7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sz="9600" dirty="0"/>
              <a:t>VIDE0</a:t>
            </a:r>
          </a:p>
        </p:txBody>
      </p:sp>
      <p:pic>
        <p:nvPicPr>
          <p:cNvPr id="5" name="ACS-cpp-new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8025" y="-5664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8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PT Ever Saf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PT Ever Saf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PPT Ever Saf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PPT Ever Saf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PPT Ever Saf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 Ever Safe</Template>
  <TotalTime>9657</TotalTime>
  <Words>934</Words>
  <Application>Microsoft Office PowerPoint</Application>
  <PresentationFormat>On-screen Show (4:3)</PresentationFormat>
  <Paragraphs>135</Paragraphs>
  <Slides>14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14</vt:i4>
      </vt:variant>
    </vt:vector>
  </HeadingPairs>
  <TitlesOfParts>
    <vt:vector size="29" baseType="lpstr">
      <vt:lpstr>SimSun</vt:lpstr>
      <vt:lpstr>Arial</vt:lpstr>
      <vt:lpstr>Calibri</vt:lpstr>
      <vt:lpstr>Gisha</vt:lpstr>
      <vt:lpstr>Myanmar Text</vt:lpstr>
      <vt:lpstr>Myriad Arabic</vt:lpstr>
      <vt:lpstr>Roboto</vt:lpstr>
      <vt:lpstr>Symbol</vt:lpstr>
      <vt:lpstr>Trebuchet MS</vt:lpstr>
      <vt:lpstr>Wingdings</vt:lpstr>
      <vt:lpstr>PPT Ever Safe</vt:lpstr>
      <vt:lpstr>1_PPT Ever Safe</vt:lpstr>
      <vt:lpstr>2_PPT Ever Safe</vt:lpstr>
      <vt:lpstr>3_PPT Ever Safe</vt:lpstr>
      <vt:lpstr>4_PPT Ever Safe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Aneeq Khan</dc:creator>
  <cp:lastModifiedBy>EC2</cp:lastModifiedBy>
  <cp:revision>629</cp:revision>
  <dcterms:created xsi:type="dcterms:W3CDTF">2016-07-01T02:59:53Z</dcterms:created>
  <dcterms:modified xsi:type="dcterms:W3CDTF">2023-06-22T09:18:30Z</dcterms:modified>
</cp:coreProperties>
</file>

<file path=docProps/thumbnail.jpeg>
</file>